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4"/>
  </p:notesMasterIdLst>
  <p:sldIdLst>
    <p:sldId id="297" r:id="rId5"/>
    <p:sldId id="257" r:id="rId6"/>
    <p:sldId id="258" r:id="rId7"/>
    <p:sldId id="303" r:id="rId8"/>
    <p:sldId id="431" r:id="rId9"/>
    <p:sldId id="743" r:id="rId10"/>
    <p:sldId id="261" r:id="rId11"/>
    <p:sldId id="262" r:id="rId12"/>
    <p:sldId id="263" r:id="rId13"/>
    <p:sldId id="747" r:id="rId14"/>
    <p:sldId id="266" r:id="rId15"/>
    <p:sldId id="270" r:id="rId16"/>
    <p:sldId id="750" r:id="rId17"/>
    <p:sldId id="714" r:id="rId18"/>
    <p:sldId id="733" r:id="rId19"/>
    <p:sldId id="734" r:id="rId20"/>
    <p:sldId id="749" r:id="rId21"/>
    <p:sldId id="278" r:id="rId22"/>
    <p:sldId id="274" r:id="rId23"/>
    <p:sldId id="301" r:id="rId24"/>
    <p:sldId id="300" r:id="rId25"/>
    <p:sldId id="302" r:id="rId26"/>
    <p:sldId id="736" r:id="rId27"/>
    <p:sldId id="296" r:id="rId28"/>
    <p:sldId id="753" r:id="rId29"/>
    <p:sldId id="748" r:id="rId30"/>
    <p:sldId id="735" r:id="rId31"/>
    <p:sldId id="741" r:id="rId32"/>
    <p:sldId id="737" r:id="rId33"/>
    <p:sldId id="746" r:id="rId34"/>
    <p:sldId id="739" r:id="rId35"/>
    <p:sldId id="285" r:id="rId36"/>
    <p:sldId id="752" r:id="rId37"/>
    <p:sldId id="276" r:id="rId38"/>
    <p:sldId id="716" r:id="rId39"/>
    <p:sldId id="289" r:id="rId40"/>
    <p:sldId id="292" r:id="rId41"/>
    <p:sldId id="754" r:id="rId42"/>
    <p:sldId id="729" r:id="rId4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BD5D8F9-5ED2-4EAD-8925-284B022B474A}">
          <p14:sldIdLst>
            <p14:sldId id="297"/>
            <p14:sldId id="257"/>
            <p14:sldId id="258"/>
            <p14:sldId id="303"/>
            <p14:sldId id="431"/>
            <p14:sldId id="743"/>
            <p14:sldId id="261"/>
            <p14:sldId id="262"/>
            <p14:sldId id="263"/>
            <p14:sldId id="747"/>
            <p14:sldId id="266"/>
            <p14:sldId id="270"/>
            <p14:sldId id="750"/>
            <p14:sldId id="714"/>
            <p14:sldId id="733"/>
          </p14:sldIdLst>
        </p14:section>
        <p14:section name="Naamloze sectie" id="{9BAC1FB5-836E-4C43-A5D2-B7F4085C7BAC}">
          <p14:sldIdLst>
            <p14:sldId id="734"/>
            <p14:sldId id="749"/>
            <p14:sldId id="278"/>
            <p14:sldId id="274"/>
            <p14:sldId id="301"/>
            <p14:sldId id="300"/>
            <p14:sldId id="302"/>
            <p14:sldId id="736"/>
            <p14:sldId id="296"/>
            <p14:sldId id="753"/>
            <p14:sldId id="748"/>
            <p14:sldId id="735"/>
            <p14:sldId id="741"/>
            <p14:sldId id="737"/>
            <p14:sldId id="746"/>
            <p14:sldId id="739"/>
            <p14:sldId id="285"/>
            <p14:sldId id="752"/>
            <p14:sldId id="276"/>
            <p14:sldId id="716"/>
            <p14:sldId id="289"/>
            <p14:sldId id="292"/>
            <p14:sldId id="754"/>
            <p14:sldId id="7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DC642-992B-4A63-89D4-18997EF28364}" v="60" dt="2026-02-24T15:27:26.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648BB-90AC-4470-A809-A4745BA94D33}"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8049DC0-184B-4CE5-A6E4-01B9B243DF0B}">
      <dgm:prSet/>
      <dgm:spPr>
        <a:solidFill>
          <a:schemeClr val="bg1"/>
        </a:solidFill>
        <a:ln>
          <a:solidFill>
            <a:schemeClr val="bg1"/>
          </a:solidFill>
        </a:ln>
      </dgm:spPr>
      <dgm:t>
        <a:bodyPr/>
        <a:lstStyle/>
        <a:p>
          <a:r>
            <a:rPr lang="nl-NL" b="1">
              <a:solidFill>
                <a:schemeClr val="tx1"/>
              </a:solidFill>
            </a:rPr>
            <a:t>Vocht</a:t>
          </a:r>
          <a:r>
            <a:rPr lang="nl-NL" b="1"/>
            <a:t> </a:t>
          </a:r>
          <a:r>
            <a:rPr lang="nl-NL">
              <a:solidFill>
                <a:schemeClr val="tx1"/>
              </a:solidFill>
            </a:rPr>
            <a:t>verwijderen</a:t>
          </a:r>
          <a:endParaRPr lang="en-US">
            <a:solidFill>
              <a:schemeClr val="tx1"/>
            </a:solidFill>
          </a:endParaRPr>
        </a:p>
      </dgm:t>
    </dgm:pt>
    <dgm:pt modelId="{EB3293EB-1078-4A99-B03F-6DE20DE28B8D}" type="parTrans" cxnId="{AB6032CD-5EC0-49E9-84B2-67FBC60F629A}">
      <dgm:prSet/>
      <dgm:spPr/>
      <dgm:t>
        <a:bodyPr/>
        <a:lstStyle/>
        <a:p>
          <a:endParaRPr lang="en-US"/>
        </a:p>
      </dgm:t>
    </dgm:pt>
    <dgm:pt modelId="{C2CAC2E3-0E1F-4081-A605-3E8EF06E3503}" type="sibTrans" cxnId="{AB6032CD-5EC0-49E9-84B2-67FBC60F629A}">
      <dgm:prSet/>
      <dgm:spPr/>
      <dgm:t>
        <a:bodyPr/>
        <a:lstStyle/>
        <a:p>
          <a:endParaRPr lang="en-US"/>
        </a:p>
      </dgm:t>
    </dgm:pt>
    <dgm:pt modelId="{4F1A6881-48EC-446B-AF82-6AE6831CD02D}">
      <dgm:prSet/>
      <dgm:spPr>
        <a:solidFill>
          <a:schemeClr val="bg1"/>
        </a:solidFill>
      </dgm:spPr>
      <dgm:t>
        <a:bodyPr/>
        <a:lstStyle/>
        <a:p>
          <a:r>
            <a:rPr lang="nl-NL" b="1">
              <a:solidFill>
                <a:schemeClr val="tx1"/>
              </a:solidFill>
            </a:rPr>
            <a:t>Afvalstoffen</a:t>
          </a:r>
          <a:r>
            <a:rPr lang="nl-NL" b="1"/>
            <a:t> </a:t>
          </a:r>
          <a:r>
            <a:rPr lang="nl-NL">
              <a:solidFill>
                <a:schemeClr val="tx1"/>
              </a:solidFill>
            </a:rPr>
            <a:t>verwijderen</a:t>
          </a:r>
          <a:endParaRPr lang="en-US">
            <a:solidFill>
              <a:schemeClr val="tx1"/>
            </a:solidFill>
          </a:endParaRPr>
        </a:p>
      </dgm:t>
    </dgm:pt>
    <dgm:pt modelId="{FB771F98-C728-4E15-B5B9-1BC710257103}" type="parTrans" cxnId="{102420EA-C178-4956-B1BD-EB18CD83B477}">
      <dgm:prSet/>
      <dgm:spPr/>
      <dgm:t>
        <a:bodyPr/>
        <a:lstStyle/>
        <a:p>
          <a:endParaRPr lang="en-US"/>
        </a:p>
      </dgm:t>
    </dgm:pt>
    <dgm:pt modelId="{E98EF178-3815-4317-8060-F262A970B5B6}" type="sibTrans" cxnId="{102420EA-C178-4956-B1BD-EB18CD83B477}">
      <dgm:prSet/>
      <dgm:spPr/>
      <dgm:t>
        <a:bodyPr/>
        <a:lstStyle/>
        <a:p>
          <a:endParaRPr lang="en-US"/>
        </a:p>
      </dgm:t>
    </dgm:pt>
    <dgm:pt modelId="{076D2AE9-DE3D-48E1-9937-6406A7793390}">
      <dgm:prSet/>
      <dgm:spPr>
        <a:solidFill>
          <a:schemeClr val="bg1"/>
        </a:solidFill>
      </dgm:spPr>
      <dgm:t>
        <a:bodyPr/>
        <a:lstStyle/>
        <a:p>
          <a:r>
            <a:rPr lang="nl-NL" b="1">
              <a:solidFill>
                <a:schemeClr val="tx1"/>
              </a:solidFill>
            </a:rPr>
            <a:t>Bloeddruk </a:t>
          </a:r>
          <a:r>
            <a:rPr lang="nl-NL">
              <a:solidFill>
                <a:schemeClr val="tx1"/>
              </a:solidFill>
            </a:rPr>
            <a:t>regelen</a:t>
          </a:r>
          <a:endParaRPr lang="en-US">
            <a:solidFill>
              <a:schemeClr val="tx1"/>
            </a:solidFill>
          </a:endParaRPr>
        </a:p>
      </dgm:t>
    </dgm:pt>
    <dgm:pt modelId="{179E88EF-D476-477B-AC9C-C93934C5440C}" type="parTrans" cxnId="{E0FF32CE-64C8-463D-BF60-8ADFC426BC80}">
      <dgm:prSet/>
      <dgm:spPr/>
      <dgm:t>
        <a:bodyPr/>
        <a:lstStyle/>
        <a:p>
          <a:endParaRPr lang="en-US"/>
        </a:p>
      </dgm:t>
    </dgm:pt>
    <dgm:pt modelId="{15E08791-4B88-4B33-93B5-A49E4B7CD24C}" type="sibTrans" cxnId="{E0FF32CE-64C8-463D-BF60-8ADFC426BC80}">
      <dgm:prSet/>
      <dgm:spPr/>
      <dgm:t>
        <a:bodyPr/>
        <a:lstStyle/>
        <a:p>
          <a:endParaRPr lang="en-US"/>
        </a:p>
      </dgm:t>
    </dgm:pt>
    <dgm:pt modelId="{A10E4CD4-EFEC-4AF0-ADA0-7A5F589A571D}">
      <dgm:prSet/>
      <dgm:spPr>
        <a:solidFill>
          <a:schemeClr val="bg1"/>
        </a:solidFill>
      </dgm:spPr>
      <dgm:t>
        <a:bodyPr/>
        <a:lstStyle/>
        <a:p>
          <a:r>
            <a:rPr lang="nl-NL" b="1">
              <a:solidFill>
                <a:schemeClr val="tx1"/>
              </a:solidFill>
            </a:rPr>
            <a:t>Botten </a:t>
          </a:r>
          <a:r>
            <a:rPr lang="nl-NL">
              <a:solidFill>
                <a:schemeClr val="tx1"/>
              </a:solidFill>
            </a:rPr>
            <a:t>stevig houden</a:t>
          </a:r>
          <a:endParaRPr lang="en-US">
            <a:solidFill>
              <a:schemeClr val="tx1"/>
            </a:solidFill>
          </a:endParaRPr>
        </a:p>
      </dgm:t>
    </dgm:pt>
    <dgm:pt modelId="{10FE46ED-1144-478D-B8CC-30D89AF72248}" type="parTrans" cxnId="{DB785DFD-6A7D-4554-9DB6-13C7436383C9}">
      <dgm:prSet/>
      <dgm:spPr/>
      <dgm:t>
        <a:bodyPr/>
        <a:lstStyle/>
        <a:p>
          <a:endParaRPr lang="en-US"/>
        </a:p>
      </dgm:t>
    </dgm:pt>
    <dgm:pt modelId="{1AF83A08-E294-4928-9117-09185CFD74E3}" type="sibTrans" cxnId="{DB785DFD-6A7D-4554-9DB6-13C7436383C9}">
      <dgm:prSet/>
      <dgm:spPr/>
      <dgm:t>
        <a:bodyPr/>
        <a:lstStyle/>
        <a:p>
          <a:endParaRPr lang="en-US"/>
        </a:p>
      </dgm:t>
    </dgm:pt>
    <dgm:pt modelId="{10657BE3-0834-4153-B179-BA03EA2EEA3C}">
      <dgm:prSet/>
      <dgm:spPr>
        <a:solidFill>
          <a:schemeClr val="bg1"/>
        </a:solidFill>
      </dgm:spPr>
      <dgm:t>
        <a:bodyPr/>
        <a:lstStyle/>
        <a:p>
          <a:r>
            <a:rPr lang="nl-NL" b="1">
              <a:solidFill>
                <a:schemeClr val="tx1"/>
              </a:solidFill>
            </a:rPr>
            <a:t>Rode</a:t>
          </a:r>
          <a:r>
            <a:rPr lang="nl-NL" b="1"/>
            <a:t> </a:t>
          </a:r>
          <a:r>
            <a:rPr lang="nl-NL" b="1">
              <a:solidFill>
                <a:schemeClr val="tx1"/>
              </a:solidFill>
            </a:rPr>
            <a:t>bloedcellen</a:t>
          </a:r>
          <a:r>
            <a:rPr lang="nl-NL" b="1"/>
            <a:t> </a:t>
          </a:r>
          <a:r>
            <a:rPr lang="nl-NL">
              <a:solidFill>
                <a:schemeClr val="tx1"/>
              </a:solidFill>
            </a:rPr>
            <a:t>aanmaken</a:t>
          </a:r>
          <a:endParaRPr lang="en-US">
            <a:solidFill>
              <a:schemeClr val="tx1"/>
            </a:solidFill>
          </a:endParaRPr>
        </a:p>
      </dgm:t>
    </dgm:pt>
    <dgm:pt modelId="{C55A0FBB-BC5C-4442-B188-649A1FA07C70}" type="parTrans" cxnId="{D9468E5F-295C-4B06-9AE1-AE86615ACCF5}">
      <dgm:prSet/>
      <dgm:spPr/>
      <dgm:t>
        <a:bodyPr/>
        <a:lstStyle/>
        <a:p>
          <a:endParaRPr lang="en-US"/>
        </a:p>
      </dgm:t>
    </dgm:pt>
    <dgm:pt modelId="{D62824FD-E0E5-4B80-831A-1629E5A994DA}" type="sibTrans" cxnId="{D9468E5F-295C-4B06-9AE1-AE86615ACCF5}">
      <dgm:prSet/>
      <dgm:spPr/>
      <dgm:t>
        <a:bodyPr/>
        <a:lstStyle/>
        <a:p>
          <a:endParaRPr lang="en-US"/>
        </a:p>
      </dgm:t>
    </dgm:pt>
    <dgm:pt modelId="{989446CC-B0D1-4D9F-9C06-AE195BAB76A3}" type="pres">
      <dgm:prSet presAssocID="{435648BB-90AC-4470-A809-A4745BA94D33}" presName="linear" presStyleCnt="0">
        <dgm:presLayoutVars>
          <dgm:animLvl val="lvl"/>
          <dgm:resizeHandles val="exact"/>
        </dgm:presLayoutVars>
      </dgm:prSet>
      <dgm:spPr/>
    </dgm:pt>
    <dgm:pt modelId="{0430B13A-988F-43DC-BC99-565E19B09BEC}" type="pres">
      <dgm:prSet presAssocID="{48049DC0-184B-4CE5-A6E4-01B9B243DF0B}" presName="parentText" presStyleLbl="node1" presStyleIdx="0" presStyleCnt="5" custScaleY="137420">
        <dgm:presLayoutVars>
          <dgm:chMax val="0"/>
          <dgm:bulletEnabled val="1"/>
        </dgm:presLayoutVars>
      </dgm:prSet>
      <dgm:spPr/>
    </dgm:pt>
    <dgm:pt modelId="{A3BCE1F5-0F99-4A6B-9856-D46E11CE9F59}" type="pres">
      <dgm:prSet presAssocID="{C2CAC2E3-0E1F-4081-A605-3E8EF06E3503}" presName="spacer" presStyleCnt="0"/>
      <dgm:spPr/>
    </dgm:pt>
    <dgm:pt modelId="{43AA5FFE-DF0E-4679-B7FE-0926D5D66907}" type="pres">
      <dgm:prSet presAssocID="{4F1A6881-48EC-446B-AF82-6AE6831CD02D}" presName="parentText" presStyleLbl="node1" presStyleIdx="1" presStyleCnt="5" custScaleY="145087">
        <dgm:presLayoutVars>
          <dgm:chMax val="0"/>
          <dgm:bulletEnabled val="1"/>
        </dgm:presLayoutVars>
      </dgm:prSet>
      <dgm:spPr/>
    </dgm:pt>
    <dgm:pt modelId="{EFE5CF40-AFF5-46FA-A20A-1C4B044FD844}" type="pres">
      <dgm:prSet presAssocID="{E98EF178-3815-4317-8060-F262A970B5B6}" presName="spacer" presStyleCnt="0"/>
      <dgm:spPr/>
    </dgm:pt>
    <dgm:pt modelId="{0D63BBB3-9929-4FD2-BD35-D233AE4D3975}" type="pres">
      <dgm:prSet presAssocID="{076D2AE9-DE3D-48E1-9937-6406A7793390}" presName="parentText" presStyleLbl="node1" presStyleIdx="2" presStyleCnt="5" custScaleY="125468">
        <dgm:presLayoutVars>
          <dgm:chMax val="0"/>
          <dgm:bulletEnabled val="1"/>
        </dgm:presLayoutVars>
      </dgm:prSet>
      <dgm:spPr/>
    </dgm:pt>
    <dgm:pt modelId="{6B48681C-6FB5-4FEA-914B-5A0712AC61EE}" type="pres">
      <dgm:prSet presAssocID="{15E08791-4B88-4B33-93B5-A49E4B7CD24C}" presName="spacer" presStyleCnt="0"/>
      <dgm:spPr/>
    </dgm:pt>
    <dgm:pt modelId="{8E73D7C8-65C7-45C8-9487-C4F870841AC2}" type="pres">
      <dgm:prSet presAssocID="{A10E4CD4-EFEC-4AF0-ADA0-7A5F589A571D}" presName="parentText" presStyleLbl="node1" presStyleIdx="3" presStyleCnt="5" custScaleY="153429">
        <dgm:presLayoutVars>
          <dgm:chMax val="0"/>
          <dgm:bulletEnabled val="1"/>
        </dgm:presLayoutVars>
      </dgm:prSet>
      <dgm:spPr/>
    </dgm:pt>
    <dgm:pt modelId="{EF93C247-80E6-40F6-BF58-04219F670BBB}" type="pres">
      <dgm:prSet presAssocID="{1AF83A08-E294-4928-9117-09185CFD74E3}" presName="spacer" presStyleCnt="0"/>
      <dgm:spPr/>
    </dgm:pt>
    <dgm:pt modelId="{586A05AE-4FC0-4110-8542-D7A9D9D161F0}" type="pres">
      <dgm:prSet presAssocID="{10657BE3-0834-4153-B179-BA03EA2EEA3C}" presName="parentText" presStyleLbl="node1" presStyleIdx="4" presStyleCnt="5" custScaleY="136711">
        <dgm:presLayoutVars>
          <dgm:chMax val="0"/>
          <dgm:bulletEnabled val="1"/>
        </dgm:presLayoutVars>
      </dgm:prSet>
      <dgm:spPr/>
    </dgm:pt>
  </dgm:ptLst>
  <dgm:cxnLst>
    <dgm:cxn modelId="{34147609-3AC8-42C3-A20D-999D113650DB}" type="presOf" srcId="{076D2AE9-DE3D-48E1-9937-6406A7793390}" destId="{0D63BBB3-9929-4FD2-BD35-D233AE4D3975}" srcOrd="0" destOrd="0" presId="urn:microsoft.com/office/officeart/2005/8/layout/vList2"/>
    <dgm:cxn modelId="{9DE6AC1F-C1E2-42A9-89A3-40CF1E9ED977}" type="presOf" srcId="{4F1A6881-48EC-446B-AF82-6AE6831CD02D}" destId="{43AA5FFE-DF0E-4679-B7FE-0926D5D66907}" srcOrd="0" destOrd="0" presId="urn:microsoft.com/office/officeart/2005/8/layout/vList2"/>
    <dgm:cxn modelId="{97AC9421-A4BF-4E2D-83C6-F1B3BAC2EA16}" type="presOf" srcId="{48049DC0-184B-4CE5-A6E4-01B9B243DF0B}" destId="{0430B13A-988F-43DC-BC99-565E19B09BEC}" srcOrd="0" destOrd="0" presId="urn:microsoft.com/office/officeart/2005/8/layout/vList2"/>
    <dgm:cxn modelId="{D9468E5F-295C-4B06-9AE1-AE86615ACCF5}" srcId="{435648BB-90AC-4470-A809-A4745BA94D33}" destId="{10657BE3-0834-4153-B179-BA03EA2EEA3C}" srcOrd="4" destOrd="0" parTransId="{C55A0FBB-BC5C-4442-B188-649A1FA07C70}" sibTransId="{D62824FD-E0E5-4B80-831A-1629E5A994DA}"/>
    <dgm:cxn modelId="{7A946F96-1E37-4F91-BCC2-54DD0E04AE22}" type="presOf" srcId="{A10E4CD4-EFEC-4AF0-ADA0-7A5F589A571D}" destId="{8E73D7C8-65C7-45C8-9487-C4F870841AC2}" srcOrd="0" destOrd="0" presId="urn:microsoft.com/office/officeart/2005/8/layout/vList2"/>
    <dgm:cxn modelId="{BDEAB498-A62D-4190-877B-9D29E342FEB7}" type="presOf" srcId="{435648BB-90AC-4470-A809-A4745BA94D33}" destId="{989446CC-B0D1-4D9F-9C06-AE195BAB76A3}" srcOrd="0" destOrd="0" presId="urn:microsoft.com/office/officeart/2005/8/layout/vList2"/>
    <dgm:cxn modelId="{AB6032CD-5EC0-49E9-84B2-67FBC60F629A}" srcId="{435648BB-90AC-4470-A809-A4745BA94D33}" destId="{48049DC0-184B-4CE5-A6E4-01B9B243DF0B}" srcOrd="0" destOrd="0" parTransId="{EB3293EB-1078-4A99-B03F-6DE20DE28B8D}" sibTransId="{C2CAC2E3-0E1F-4081-A605-3E8EF06E3503}"/>
    <dgm:cxn modelId="{E0FF32CE-64C8-463D-BF60-8ADFC426BC80}" srcId="{435648BB-90AC-4470-A809-A4745BA94D33}" destId="{076D2AE9-DE3D-48E1-9937-6406A7793390}" srcOrd="2" destOrd="0" parTransId="{179E88EF-D476-477B-AC9C-C93934C5440C}" sibTransId="{15E08791-4B88-4B33-93B5-A49E4B7CD24C}"/>
    <dgm:cxn modelId="{102420EA-C178-4956-B1BD-EB18CD83B477}" srcId="{435648BB-90AC-4470-A809-A4745BA94D33}" destId="{4F1A6881-48EC-446B-AF82-6AE6831CD02D}" srcOrd="1" destOrd="0" parTransId="{FB771F98-C728-4E15-B5B9-1BC710257103}" sibTransId="{E98EF178-3815-4317-8060-F262A970B5B6}"/>
    <dgm:cxn modelId="{DB785DFD-6A7D-4554-9DB6-13C7436383C9}" srcId="{435648BB-90AC-4470-A809-A4745BA94D33}" destId="{A10E4CD4-EFEC-4AF0-ADA0-7A5F589A571D}" srcOrd="3" destOrd="0" parTransId="{10FE46ED-1144-478D-B8CC-30D89AF72248}" sibTransId="{1AF83A08-E294-4928-9117-09185CFD74E3}"/>
    <dgm:cxn modelId="{ED8224FF-9A85-4514-B8AC-81D65CC6C962}" type="presOf" srcId="{10657BE3-0834-4153-B179-BA03EA2EEA3C}" destId="{586A05AE-4FC0-4110-8542-D7A9D9D161F0}" srcOrd="0" destOrd="0" presId="urn:microsoft.com/office/officeart/2005/8/layout/vList2"/>
    <dgm:cxn modelId="{50BE2310-131C-4BAF-BA9D-A5E576C5C5CB}" type="presParOf" srcId="{989446CC-B0D1-4D9F-9C06-AE195BAB76A3}" destId="{0430B13A-988F-43DC-BC99-565E19B09BEC}" srcOrd="0" destOrd="0" presId="urn:microsoft.com/office/officeart/2005/8/layout/vList2"/>
    <dgm:cxn modelId="{67991E14-485C-4D94-A865-F50B703150EB}" type="presParOf" srcId="{989446CC-B0D1-4D9F-9C06-AE195BAB76A3}" destId="{A3BCE1F5-0F99-4A6B-9856-D46E11CE9F59}" srcOrd="1" destOrd="0" presId="urn:microsoft.com/office/officeart/2005/8/layout/vList2"/>
    <dgm:cxn modelId="{1DCAA2A2-3E40-4698-AC3E-AC017C71EC56}" type="presParOf" srcId="{989446CC-B0D1-4D9F-9C06-AE195BAB76A3}" destId="{43AA5FFE-DF0E-4679-B7FE-0926D5D66907}" srcOrd="2" destOrd="0" presId="urn:microsoft.com/office/officeart/2005/8/layout/vList2"/>
    <dgm:cxn modelId="{C3FC95DC-E022-450B-BD14-75A2D65F6424}" type="presParOf" srcId="{989446CC-B0D1-4D9F-9C06-AE195BAB76A3}" destId="{EFE5CF40-AFF5-46FA-A20A-1C4B044FD844}" srcOrd="3" destOrd="0" presId="urn:microsoft.com/office/officeart/2005/8/layout/vList2"/>
    <dgm:cxn modelId="{FF8A87A5-1750-4B07-91B8-7DC485090EE6}" type="presParOf" srcId="{989446CC-B0D1-4D9F-9C06-AE195BAB76A3}" destId="{0D63BBB3-9929-4FD2-BD35-D233AE4D3975}" srcOrd="4" destOrd="0" presId="urn:microsoft.com/office/officeart/2005/8/layout/vList2"/>
    <dgm:cxn modelId="{8FC36614-56E6-466B-B97F-E2D106403192}" type="presParOf" srcId="{989446CC-B0D1-4D9F-9C06-AE195BAB76A3}" destId="{6B48681C-6FB5-4FEA-914B-5A0712AC61EE}" srcOrd="5" destOrd="0" presId="urn:microsoft.com/office/officeart/2005/8/layout/vList2"/>
    <dgm:cxn modelId="{C1D1CC01-61C7-4537-9B17-580408F669BC}" type="presParOf" srcId="{989446CC-B0D1-4D9F-9C06-AE195BAB76A3}" destId="{8E73D7C8-65C7-45C8-9487-C4F870841AC2}" srcOrd="6" destOrd="0" presId="urn:microsoft.com/office/officeart/2005/8/layout/vList2"/>
    <dgm:cxn modelId="{069DEFEF-8A61-4E58-8735-57A3DA988CE4}" type="presParOf" srcId="{989446CC-B0D1-4D9F-9C06-AE195BAB76A3}" destId="{EF93C247-80E6-40F6-BF58-04219F670BBB}" srcOrd="7" destOrd="0" presId="urn:microsoft.com/office/officeart/2005/8/layout/vList2"/>
    <dgm:cxn modelId="{C2964F0B-5004-4BC9-A544-DD84266501C3}" type="presParOf" srcId="{989446CC-B0D1-4D9F-9C06-AE195BAB76A3}" destId="{586A05AE-4FC0-4110-8542-D7A9D9D161F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0B13A-988F-43DC-BC99-565E19B09BEC}">
      <dsp:nvSpPr>
        <dsp:cNvPr id="0" name=""/>
        <dsp:cNvSpPr/>
      </dsp:nvSpPr>
      <dsp:spPr>
        <a:xfrm>
          <a:off x="0" y="261803"/>
          <a:ext cx="4454526" cy="922885"/>
        </a:xfrm>
        <a:prstGeom prst="roundRect">
          <a:avLst/>
        </a:prstGeom>
        <a:solidFill>
          <a:schemeClr val="bg1"/>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1" kern="1200">
              <a:solidFill>
                <a:schemeClr val="tx1"/>
              </a:solidFill>
            </a:rPr>
            <a:t>Vocht</a:t>
          </a:r>
          <a:r>
            <a:rPr lang="nl-NL" sz="2800" b="1" kern="1200"/>
            <a:t> </a:t>
          </a:r>
          <a:r>
            <a:rPr lang="nl-NL" sz="2800" kern="1200">
              <a:solidFill>
                <a:schemeClr val="tx1"/>
              </a:solidFill>
            </a:rPr>
            <a:t>verwijderen</a:t>
          </a:r>
          <a:endParaRPr lang="en-US" sz="2800" kern="1200">
            <a:solidFill>
              <a:schemeClr val="tx1"/>
            </a:solidFill>
          </a:endParaRPr>
        </a:p>
      </dsp:txBody>
      <dsp:txXfrm>
        <a:off x="45052" y="306855"/>
        <a:ext cx="4364422" cy="832781"/>
      </dsp:txXfrm>
    </dsp:sp>
    <dsp:sp modelId="{43AA5FFE-DF0E-4679-B7FE-0926D5D66907}">
      <dsp:nvSpPr>
        <dsp:cNvPr id="0" name=""/>
        <dsp:cNvSpPr/>
      </dsp:nvSpPr>
      <dsp:spPr>
        <a:xfrm>
          <a:off x="0" y="1265328"/>
          <a:ext cx="4454526" cy="974375"/>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1" kern="1200">
              <a:solidFill>
                <a:schemeClr val="tx1"/>
              </a:solidFill>
            </a:rPr>
            <a:t>Afvalstoffen</a:t>
          </a:r>
          <a:r>
            <a:rPr lang="nl-NL" sz="2800" b="1" kern="1200"/>
            <a:t> </a:t>
          </a:r>
          <a:r>
            <a:rPr lang="nl-NL" sz="2800" kern="1200">
              <a:solidFill>
                <a:schemeClr val="tx1"/>
              </a:solidFill>
            </a:rPr>
            <a:t>verwijderen</a:t>
          </a:r>
          <a:endParaRPr lang="en-US" sz="2800" kern="1200">
            <a:solidFill>
              <a:schemeClr val="tx1"/>
            </a:solidFill>
          </a:endParaRPr>
        </a:p>
      </dsp:txBody>
      <dsp:txXfrm>
        <a:off x="47565" y="1312893"/>
        <a:ext cx="4359396" cy="879245"/>
      </dsp:txXfrm>
    </dsp:sp>
    <dsp:sp modelId="{0D63BBB3-9929-4FD2-BD35-D233AE4D3975}">
      <dsp:nvSpPr>
        <dsp:cNvPr id="0" name=""/>
        <dsp:cNvSpPr/>
      </dsp:nvSpPr>
      <dsp:spPr>
        <a:xfrm>
          <a:off x="0" y="2320343"/>
          <a:ext cx="4454526" cy="842617"/>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1" kern="1200">
              <a:solidFill>
                <a:schemeClr val="tx1"/>
              </a:solidFill>
            </a:rPr>
            <a:t>Bloeddruk </a:t>
          </a:r>
          <a:r>
            <a:rPr lang="nl-NL" sz="2800" kern="1200">
              <a:solidFill>
                <a:schemeClr val="tx1"/>
              </a:solidFill>
            </a:rPr>
            <a:t>regelen</a:t>
          </a:r>
          <a:endParaRPr lang="en-US" sz="2800" kern="1200">
            <a:solidFill>
              <a:schemeClr val="tx1"/>
            </a:solidFill>
          </a:endParaRPr>
        </a:p>
      </dsp:txBody>
      <dsp:txXfrm>
        <a:off x="41133" y="2361476"/>
        <a:ext cx="4372260" cy="760351"/>
      </dsp:txXfrm>
    </dsp:sp>
    <dsp:sp modelId="{8E73D7C8-65C7-45C8-9487-C4F870841AC2}">
      <dsp:nvSpPr>
        <dsp:cNvPr id="0" name=""/>
        <dsp:cNvSpPr/>
      </dsp:nvSpPr>
      <dsp:spPr>
        <a:xfrm>
          <a:off x="0" y="3243601"/>
          <a:ext cx="4454526" cy="1030398"/>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1" kern="1200">
              <a:solidFill>
                <a:schemeClr val="tx1"/>
              </a:solidFill>
            </a:rPr>
            <a:t>Botten </a:t>
          </a:r>
          <a:r>
            <a:rPr lang="nl-NL" sz="2800" kern="1200">
              <a:solidFill>
                <a:schemeClr val="tx1"/>
              </a:solidFill>
            </a:rPr>
            <a:t>stevig houden</a:t>
          </a:r>
          <a:endParaRPr lang="en-US" sz="2800" kern="1200">
            <a:solidFill>
              <a:schemeClr val="tx1"/>
            </a:solidFill>
          </a:endParaRPr>
        </a:p>
      </dsp:txBody>
      <dsp:txXfrm>
        <a:off x="50300" y="3293901"/>
        <a:ext cx="4353926" cy="929798"/>
      </dsp:txXfrm>
    </dsp:sp>
    <dsp:sp modelId="{586A05AE-4FC0-4110-8542-D7A9D9D161F0}">
      <dsp:nvSpPr>
        <dsp:cNvPr id="0" name=""/>
        <dsp:cNvSpPr/>
      </dsp:nvSpPr>
      <dsp:spPr>
        <a:xfrm>
          <a:off x="0" y="4354640"/>
          <a:ext cx="4454526" cy="918123"/>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1" kern="1200">
              <a:solidFill>
                <a:schemeClr val="tx1"/>
              </a:solidFill>
            </a:rPr>
            <a:t>Rode</a:t>
          </a:r>
          <a:r>
            <a:rPr lang="nl-NL" sz="2800" b="1" kern="1200"/>
            <a:t> </a:t>
          </a:r>
          <a:r>
            <a:rPr lang="nl-NL" sz="2800" b="1" kern="1200">
              <a:solidFill>
                <a:schemeClr val="tx1"/>
              </a:solidFill>
            </a:rPr>
            <a:t>bloedcellen</a:t>
          </a:r>
          <a:r>
            <a:rPr lang="nl-NL" sz="2800" b="1" kern="1200"/>
            <a:t> </a:t>
          </a:r>
          <a:r>
            <a:rPr lang="nl-NL" sz="2800" kern="1200">
              <a:solidFill>
                <a:schemeClr val="tx1"/>
              </a:solidFill>
            </a:rPr>
            <a:t>aanmaken</a:t>
          </a:r>
          <a:endParaRPr lang="en-US" sz="2800" kern="1200">
            <a:solidFill>
              <a:schemeClr val="tx1"/>
            </a:solidFill>
          </a:endParaRPr>
        </a:p>
      </dsp:txBody>
      <dsp:txXfrm>
        <a:off x="44819" y="4399459"/>
        <a:ext cx="4364888" cy="8284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C0117-33DC-4C6B-8CBB-0DAB5E2E7FA9}" type="datetimeFigureOut">
              <a:rPr lang="nl-NL" smtClean="0"/>
              <a:t>24-2-2026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7D155-FCC4-40AA-83DB-4A526A6FFFC9}" type="slidenum">
              <a:rPr lang="nl-NL" smtClean="0"/>
              <a:t>‹nr.›</a:t>
            </a:fld>
            <a:endParaRPr lang="nl-NL"/>
          </a:p>
        </p:txBody>
      </p:sp>
    </p:spTree>
    <p:extLst>
      <p:ext uri="{BB962C8B-B14F-4D97-AF65-F5344CB8AC3E}">
        <p14:creationId xmlns:p14="http://schemas.microsoft.com/office/powerpoint/2010/main" val="199160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en-US" b="0" i="0">
                <a:solidFill>
                  <a:srgbClr val="444444"/>
                </a:solidFill>
                <a:effectLst/>
                <a:latin typeface="Calibri" panose="020F0502020204030204" pitchFamily="34" charset="0"/>
              </a:rPr>
              <a:t>​</a:t>
            </a:r>
            <a:r>
              <a:rPr lang="nl-NL" sz="1200" b="1">
                <a:effectLst/>
                <a:latin typeface="Calibri" panose="020F0502020204030204" pitchFamily="34" charset="0"/>
                <a:ea typeface="Calibri" panose="020F0502020204030204" pitchFamily="34" charset="0"/>
                <a:cs typeface="Times New Roman" panose="02020603050405020304" pitchFamily="18" charset="0"/>
              </a:rPr>
              <a:t>Voorstellen samen</a:t>
            </a:r>
          </a:p>
          <a:p>
            <a:pPr algn="l" rtl="0" fontAlgn="base"/>
            <a:r>
              <a:rPr lang="nl-NL" sz="1200">
                <a:effectLst/>
                <a:latin typeface="Calibri" panose="020F0502020204030204" pitchFamily="34" charset="0"/>
                <a:ea typeface="Calibri" panose="020F0502020204030204" pitchFamily="34" charset="0"/>
                <a:cs typeface="Times New Roman" panose="02020603050405020304" pitchFamily="18" charset="0"/>
              </a:rPr>
              <a:t>Naam en functie benoemen</a:t>
            </a:r>
          </a:p>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Welkom heten, ook namens patiënt (c</a:t>
            </a:r>
            <a:r>
              <a:rPr lang="nl-NL" sz="1200" spc="-30">
                <a:effectLst/>
                <a:latin typeface="Calibri" panose="020F0502020204030204" pitchFamily="34" charset="0"/>
                <a:ea typeface="Times New Roman" panose="02020603050405020304" pitchFamily="18" charset="0"/>
                <a:cs typeface="Times New Roman" panose="02020603050405020304" pitchFamily="18" charset="0"/>
              </a:rPr>
              <a:t>ontroleer of je verstaanbaar bent)</a:t>
            </a:r>
          </a:p>
          <a:p>
            <a:pPr>
              <a:lnSpc>
                <a:spcPct val="107000"/>
              </a:lnSpc>
              <a:spcAft>
                <a:spcPts val="800"/>
              </a:spcAft>
            </a:pPr>
            <a:endParaRPr lang="nl-NL" sz="1200" spc="-3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200" b="1" spc="-30">
                <a:effectLst/>
                <a:latin typeface="Calibri" panose="020F0502020204030204" pitchFamily="34" charset="0"/>
                <a:ea typeface="Calibri" panose="020F0502020204030204" pitchFamily="34" charset="0"/>
                <a:cs typeface="Times New Roman" panose="02020603050405020304" pitchFamily="18" charset="0"/>
              </a:rPr>
              <a:t>Voorlichting op verzoek arts/patiënt</a:t>
            </a:r>
            <a:endParaRPr lang="nl-NL"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Lastig voor patiënt om uit te leggen wat nierfalen inhoud, je ziet niet dat iemand ziek is. Fijn als de omgeving snapt wat het inhoudt, dat je soms wel werkt maar in het leven daarnaast weinig anders kan doen.</a:t>
            </a:r>
          </a:p>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Bijzonder dat mensen de tijd nemen om te komen, fijn dat het buiten het ziekenhuis is, op deze locatie waar meer rust en vrijheid is om te kunnen praten.</a:t>
            </a:r>
          </a:p>
          <a:p>
            <a:pPr>
              <a:lnSpc>
                <a:spcPct val="107000"/>
              </a:lnSpc>
              <a:spcAft>
                <a:spcPts val="800"/>
              </a:spcAft>
            </a:pPr>
            <a:endParaRPr lang="nl-NL"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Voorstelrondje / connectie patiënt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1</a:t>
            </a:fld>
            <a:endParaRPr lang="nl-NL"/>
          </a:p>
        </p:txBody>
      </p:sp>
    </p:spTree>
    <p:extLst>
      <p:ext uri="{BB962C8B-B14F-4D97-AF65-F5344CB8AC3E}">
        <p14:creationId xmlns:p14="http://schemas.microsoft.com/office/powerpoint/2010/main" val="46607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Als de nierfunctie is gedaald met ongeveer 85-90% kan nierfunctie vervangende behandeling noodzakelijk worden, waarbij gestart dient te worden bij klachten </a:t>
            </a:r>
            <a:r>
              <a:rPr lang="nl-NL" i="0" kern="1200">
                <a:effectLst/>
                <a:latin typeface="Calibri" panose="020F0502020204030204" pitchFamily="34" charset="0"/>
                <a:ea typeface="Calibri" panose="020F0502020204030204" pitchFamily="34" charset="0"/>
                <a:cs typeface="Calibri" panose="020F0502020204030204" pitchFamily="34" charset="0"/>
              </a:rPr>
              <a:t>en bloeduitslagen (kalium, fosfaat, zuurgraad)  die niet meer met dieet maatregelen of medicijnen op te lossen zijn. Gemiddeld is dat bij  geschatte nierfunctie (MDRD of CKD-EPI) gedaald is tot 8 ml/min/1.73m</a:t>
            </a:r>
            <a:r>
              <a:rPr lang="nl-NL" i="0" kern="1200" baseline="30000">
                <a:effectLst/>
                <a:latin typeface="Calibri" panose="020F0502020204030204" pitchFamily="34" charset="0"/>
                <a:ea typeface="Calibri" panose="020F0502020204030204" pitchFamily="34" charset="0"/>
                <a:cs typeface="Calibri" panose="020F0502020204030204" pitchFamily="34" charset="0"/>
              </a:rPr>
              <a:t>2</a:t>
            </a:r>
            <a:r>
              <a:rPr lang="nl-NL" i="0" kern="1200">
                <a:effectLst/>
                <a:latin typeface="Calibri" panose="020F0502020204030204" pitchFamily="34" charset="0"/>
                <a:ea typeface="Calibri" panose="020F0502020204030204" pitchFamily="34" charset="0"/>
                <a:cs typeface="Calibri" panose="020F0502020204030204" pitchFamily="34" charset="0"/>
              </a:rPr>
              <a:t>.</a:t>
            </a:r>
            <a:endParaRPr lang="nl-NL" i="0">
              <a:effectLst/>
              <a:latin typeface="Calibri" panose="020F0502020204030204" pitchFamily="34" charset="0"/>
              <a:ea typeface="Calibri" panose="020F0502020204030204" pitchFamily="34" charset="0"/>
              <a:cs typeface="Calibri" panose="020F0502020204030204" pitchFamily="34" charset="0"/>
            </a:endParaRPr>
          </a:p>
          <a:p>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lgn="l"/>
            <a:r>
              <a:rPr lang="nl-NL" b="1" i="0">
                <a:solidFill>
                  <a:srgbClr val="333333"/>
                </a:solidFill>
                <a:effectLst/>
                <a:latin typeface="Calibri" panose="020F0502020204030204" pitchFamily="34" charset="0"/>
                <a:ea typeface="Calibri" panose="020F0502020204030204" pitchFamily="34" charset="0"/>
                <a:cs typeface="Calibri" panose="020F0502020204030204" pitchFamily="34" charset="0"/>
              </a:rPr>
              <a:t>Conservatieve behandeling</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Er zijn patiënten die ervoor kiezen om niet met een nierfunctie vervangende behandeling te starten. Dan is conservatieve behandeling mogelijk. Deze richt zich op het verminderen van klachten en het zoveel mogelijk behouden van fysieke conditie en kwaliteit van leven. Dit houdt in medicijnen, een dieet, vochtbeperking, en eventueel geestelijke begeleiding.</a:t>
            </a:r>
          </a:p>
          <a:p>
            <a:pPr algn="l"/>
            <a:r>
              <a:rPr lang="nl-NL" b="1" i="0" u="none">
                <a:solidFill>
                  <a:srgbClr val="333333"/>
                </a:solidFill>
                <a:effectLst/>
                <a:latin typeface="Calibri" panose="020F0502020204030204" pitchFamily="34" charset="0"/>
                <a:ea typeface="Calibri" panose="020F0502020204030204" pitchFamily="34" charset="0"/>
                <a:cs typeface="Calibri" panose="020F0502020204030204" pitchFamily="34" charset="0"/>
              </a:rPr>
              <a:t>Voordelen van conservatieve behandeling</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 patiënt hoeft geen behandeling of ingrepen te ondergaan. De nadelen van een dergelijke behandeling worden vermeden.  </a:t>
            </a:r>
          </a:p>
          <a:p>
            <a:pPr algn="l"/>
            <a:r>
              <a:rPr lang="nl-NL" b="1" i="0" u="none">
                <a:solidFill>
                  <a:srgbClr val="333333"/>
                </a:solidFill>
                <a:effectLst/>
                <a:latin typeface="Calibri" panose="020F0502020204030204" pitchFamily="34" charset="0"/>
                <a:ea typeface="Calibri" panose="020F0502020204030204" pitchFamily="34" charset="0"/>
                <a:cs typeface="Calibri" panose="020F0502020204030204" pitchFamily="34" charset="0"/>
              </a:rPr>
              <a:t>Nadelen van conservatieve behandeling</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Een patiënt kan meer klachten krijgen zoals jeuk, moeheid en misselijkheid. De levensverwachting kan verkort worden door het afzien van nierfunctie vervangende behandeling. Dit is afhankelijk van de leeftijd van de patiënt, hoe snel de nierfunctie achteruit gaat, en de aanwezigheid van andere ziektes.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i="0" kern="1200">
                <a:effectLst/>
                <a:latin typeface="Calibri" panose="020F0502020204030204" pitchFamily="34" charset="0"/>
                <a:ea typeface="Calibri" panose="020F0502020204030204" pitchFamily="34" charset="0"/>
                <a:cs typeface="Calibri" panose="020F0502020204030204" pitchFamily="34" charset="0"/>
              </a:rPr>
              <a:t>Op hoge leeftijd (&gt;80 jaar) en geleidelijk verlies van nierfunctie is er meestal met nierfunctie vervangende therapie slechts zeer beperkte verlenging van levensverwachting te bereiken waarbij tijd die men wint ongeveer gelijk staat aan de tijd die men kwijt is aan de dialysebehandeling</a:t>
            </a:r>
            <a:endParaRPr lang="nl-NL" i="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nl-NL">
              <a:latin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10</a:t>
            </a:fld>
            <a:endParaRPr lang="nl-NL"/>
          </a:p>
        </p:txBody>
      </p:sp>
    </p:spTree>
    <p:extLst>
      <p:ext uri="{BB962C8B-B14F-4D97-AF65-F5344CB8AC3E}">
        <p14:creationId xmlns:p14="http://schemas.microsoft.com/office/powerpoint/2010/main" val="296297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effectLst/>
                <a:latin typeface="Calibri" panose="020F0502020204030204" pitchFamily="34" charset="0"/>
                <a:cs typeface="Calibri" panose="020F0502020204030204" pitchFamily="34" charset="0"/>
              </a:rPr>
              <a:t>Dialyse</a:t>
            </a:r>
            <a:r>
              <a:rPr lang="nl-NL" b="0" i="0">
                <a:effectLst/>
                <a:latin typeface="Calibri" panose="020F0502020204030204" pitchFamily="34" charset="0"/>
                <a:cs typeface="Calibri" panose="020F0502020204030204" pitchFamily="34" charset="0"/>
              </a:rPr>
              <a:t> </a:t>
            </a:r>
          </a:p>
          <a:p>
            <a:pPr algn="l"/>
            <a:endParaRPr lang="nl-NL" b="0" i="0">
              <a:effectLst/>
              <a:latin typeface="Calibri" panose="020F0502020204030204" pitchFamily="34" charset="0"/>
              <a:cs typeface="Calibri" panose="020F0502020204030204" pitchFamily="34" charset="0"/>
            </a:endParaRPr>
          </a:p>
          <a:p>
            <a:pPr algn="l"/>
            <a:r>
              <a:rPr lang="nl-NL" b="0" i="0">
                <a:effectLst/>
                <a:latin typeface="Calibri" panose="020F0502020204030204" pitchFamily="34" charset="0"/>
                <a:cs typeface="Calibri" panose="020F0502020204030204" pitchFamily="34" charset="0"/>
              </a:rPr>
              <a:t>Dialyse is een behandeling waarbij de afvalstoffen gescheiden worden van de noodzakelijke stoffen voor het lichaam. Over het algemeen start dialyse op het moment dat patiënt klachten ontwikkelt, </a:t>
            </a:r>
            <a:r>
              <a:rPr lang="nl-NL" i="0" kern="1200">
                <a:effectLst/>
                <a:latin typeface="Calibri" panose="020F0502020204030204" pitchFamily="34" charset="0"/>
                <a:ea typeface="+mn-ea"/>
              </a:rPr>
              <a:t>wanneer er bloeduitslagen zijn  (kalium, zuurgraad, fosfaat) die niet meer met dieet maatregelen of medicijnen op te lossen zijn. Dat is</a:t>
            </a:r>
            <a:r>
              <a:rPr lang="nl-NL" b="0" i="0">
                <a:effectLst/>
                <a:latin typeface="Calibri" panose="020F0502020204030204" pitchFamily="34" charset="0"/>
                <a:cs typeface="Calibri" panose="020F0502020204030204" pitchFamily="34" charset="0"/>
              </a:rPr>
              <a:t> meestal bij een geschatte nierfunctie </a:t>
            </a:r>
            <a:r>
              <a:rPr lang="nl-NL" i="0" kern="1200">
                <a:effectLst/>
                <a:latin typeface="Calibri" panose="020F0502020204030204" pitchFamily="34" charset="0"/>
                <a:ea typeface="+mn-ea"/>
              </a:rPr>
              <a:t>(MDRD of CKD-EPI) van 8-12  ml/min/1.73m2 </a:t>
            </a:r>
            <a:r>
              <a:rPr lang="nl-NL" b="0" i="0">
                <a:effectLst/>
                <a:latin typeface="Calibri" panose="020F0502020204030204" pitchFamily="34" charset="0"/>
                <a:cs typeface="Calibri" panose="020F0502020204030204" pitchFamily="34" charset="0"/>
              </a:rPr>
              <a:t>(dan is er sprake van terminale nierinsufficiëntie).  </a:t>
            </a:r>
          </a:p>
          <a:p>
            <a:pPr algn="l"/>
            <a:r>
              <a:rPr lang="nl-NL" b="0" i="0">
                <a:effectLst/>
                <a:latin typeface="Calibri" panose="020F0502020204030204" pitchFamily="34" charset="0"/>
                <a:cs typeface="Calibri" panose="020F0502020204030204" pitchFamily="34" charset="0"/>
              </a:rPr>
              <a:t>Er bestaan twee vormen van dialyse, de hemodialyse en de peritoneale dialyse (ook wel de buikspoeling genoemd). Als de toestand van de patiënt het toelaat kan hij/zij een keus maken tussen deze dialysevormen voor een dialysevorm die het best past in zijn/haar leven. </a:t>
            </a:r>
          </a:p>
          <a:p>
            <a:pPr algn="l"/>
            <a:endParaRPr lang="nl-NL" b="0" i="0">
              <a:effectLst/>
              <a:latin typeface="Calibri" panose="020F0502020204030204" pitchFamily="34" charset="0"/>
              <a:cs typeface="Calibri" panose="020F0502020204030204" pitchFamily="34" charset="0"/>
            </a:endParaRPr>
          </a:p>
          <a:p>
            <a:pPr algn="l"/>
            <a:r>
              <a:rPr lang="nl-NL" b="1" i="0" u="sng">
                <a:effectLst/>
                <a:latin typeface="Calibri" panose="020F0502020204030204" pitchFamily="34" charset="0"/>
                <a:cs typeface="Calibri" panose="020F0502020204030204" pitchFamily="34" charset="0"/>
              </a:rPr>
              <a:t>Voordelen van dialyse </a:t>
            </a:r>
            <a:endParaRPr lang="nl-NL" b="1" i="0">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effectLst/>
                <a:latin typeface="Calibri" panose="020F0502020204030204" pitchFamily="34" charset="0"/>
                <a:cs typeface="Calibri" panose="020F0502020204030204" pitchFamily="34" charset="0"/>
              </a:rPr>
              <a:t>De patiënt blijft meestal langer in leven dan wanneer er geen </a:t>
            </a:r>
            <a:r>
              <a:rPr lang="nl-NL" b="0" i="0" err="1">
                <a:effectLst/>
                <a:latin typeface="Calibri" panose="020F0502020204030204" pitchFamily="34" charset="0"/>
                <a:cs typeface="Calibri" panose="020F0502020204030204" pitchFamily="34" charset="0"/>
              </a:rPr>
              <a:t>nierfunctievervangende</a:t>
            </a:r>
            <a:r>
              <a:rPr lang="nl-NL" b="0" i="0">
                <a:effectLst/>
                <a:latin typeface="Calibri" panose="020F0502020204030204" pitchFamily="34" charset="0"/>
                <a:cs typeface="Calibri" panose="020F0502020204030204" pitchFamily="34" charset="0"/>
              </a:rPr>
              <a:t> therapie gestart wordt. </a:t>
            </a:r>
          </a:p>
          <a:p>
            <a:pPr algn="l">
              <a:buFont typeface="Arial" panose="020B0604020202020204" pitchFamily="34" charset="0"/>
              <a:buChar char="•"/>
            </a:pPr>
            <a:r>
              <a:rPr lang="nl-NL" b="0" i="0">
                <a:effectLst/>
                <a:latin typeface="Calibri" panose="020F0502020204030204" pitchFamily="34" charset="0"/>
                <a:cs typeface="Calibri" panose="020F0502020204030204" pitchFamily="34" charset="0"/>
              </a:rPr>
              <a:t>De patiënt heeft minder klachten  </a:t>
            </a:r>
          </a:p>
          <a:p>
            <a:pPr algn="l">
              <a:buFont typeface="Arial" panose="020B0604020202020204" pitchFamily="34" charset="0"/>
              <a:buChar char="•"/>
            </a:pPr>
            <a:endParaRPr lang="nl-NL" b="0" i="0">
              <a:effectLst/>
              <a:latin typeface="Calibri" panose="020F0502020204030204" pitchFamily="34" charset="0"/>
              <a:cs typeface="Calibri" panose="020F0502020204030204" pitchFamily="34" charset="0"/>
            </a:endParaRPr>
          </a:p>
          <a:p>
            <a:pPr algn="l"/>
            <a:r>
              <a:rPr lang="nl-NL" b="1" i="0" u="sng">
                <a:effectLst/>
                <a:latin typeface="Calibri" panose="020F0502020204030204" pitchFamily="34" charset="0"/>
                <a:cs typeface="Calibri" panose="020F0502020204030204" pitchFamily="34" charset="0"/>
              </a:rPr>
              <a:t>Nadelen van dialyse </a:t>
            </a:r>
            <a:endParaRPr lang="nl-NL" b="1" i="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a:effectLst/>
                <a:latin typeface="Calibri" panose="020F0502020204030204" pitchFamily="34" charset="0"/>
                <a:ea typeface="Calibri" panose="020F0502020204030204" pitchFamily="34" charset="0"/>
                <a:cs typeface="Calibri" panose="020F0502020204030204" pitchFamily="34" charset="0"/>
              </a:rPr>
              <a:t>Dialyse zuivert het bloed minder goed dan gezonde nieren. </a:t>
            </a:r>
            <a:r>
              <a:rPr lang="nl-NL" i="0" kern="1200">
                <a:effectLst/>
                <a:latin typeface="Calibri" panose="020F0502020204030204" pitchFamily="34" charset="0"/>
                <a:ea typeface="Calibri" panose="020F0502020204030204" pitchFamily="34" charset="0"/>
                <a:cs typeface="Calibri" panose="020F0502020204030204" pitchFamily="34" charset="0"/>
              </a:rPr>
              <a:t>Dialyse voegt gemiddeld 10% nierfunctie toe aan de nog bestaande nierfunctie . Bij nachtelijke hemodialyse waarbij patiënten vaak langer aan de dialyse machine gekoppeld zijn deze getallen iets beter </a:t>
            </a:r>
            <a:r>
              <a:rPr lang="nl-NL" i="0" kern="0">
                <a:effectLst/>
                <a:latin typeface="Calibri" panose="020F0502020204030204" pitchFamily="34" charset="0"/>
                <a:ea typeface="Calibri" panose="020F0502020204030204" pitchFamily="34" charset="0"/>
                <a:cs typeface="Calibri" panose="020F0502020204030204" pitchFamily="34" charset="0"/>
              </a:rPr>
              <a:t>. Met de optelsom van de eigen nierfunctie van de patiënt en die van de dialyse wordt </a:t>
            </a:r>
            <a:r>
              <a:rPr lang="nl-NL" i="0" kern="1200">
                <a:effectLst/>
                <a:latin typeface="Calibri" panose="020F0502020204030204" pitchFamily="34" charset="0"/>
                <a:ea typeface="Calibri" panose="020F0502020204030204" pitchFamily="34" charset="0"/>
                <a:cs typeface="Calibri" panose="020F0502020204030204" pitchFamily="34" charset="0"/>
              </a:rPr>
              <a:t>bij lange na niet het niveau gehaald  van een goed werkende nier of </a:t>
            </a:r>
            <a:r>
              <a:rPr lang="nl-NL" i="0" kern="1200" err="1">
                <a:effectLst/>
                <a:latin typeface="Calibri" panose="020F0502020204030204" pitchFamily="34" charset="0"/>
                <a:ea typeface="Calibri" panose="020F0502020204030204" pitchFamily="34" charset="0"/>
                <a:cs typeface="Calibri" panose="020F0502020204030204" pitchFamily="34" charset="0"/>
              </a:rPr>
              <a:t>niertransplantaat</a:t>
            </a:r>
            <a:r>
              <a:rPr lang="nl-NL" i="0" kern="1200">
                <a:effectLst/>
                <a:latin typeface="Calibri" panose="020F0502020204030204" pitchFamily="34" charset="0"/>
                <a:ea typeface="Calibri" panose="020F0502020204030204" pitchFamily="34" charset="0"/>
                <a:cs typeface="Calibri" panose="020F0502020204030204" pitchFamily="34" charset="0"/>
              </a:rPr>
              <a:t>.  </a:t>
            </a:r>
            <a:endParaRPr lang="nl-NL" i="0" kern="10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effectLst/>
                <a:latin typeface="Calibri" panose="020F0502020204030204" pitchFamily="34" charset="0"/>
                <a:ea typeface="Calibri" panose="020F0502020204030204" pitchFamily="34" charset="0"/>
                <a:cs typeface="Calibri" panose="020F0502020204030204" pitchFamily="34" charset="0"/>
              </a:rPr>
              <a:t>De kwaliteit van leven blijft onder de maat. Patiënten die dialyseren worden fysiek, sociaal en psychisch belast, er is een beperking van vrijheid door dialyse; </a:t>
            </a:r>
          </a:p>
          <a:p>
            <a:pPr algn="l">
              <a:buFont typeface="Arial" panose="020B0604020202020204" pitchFamily="34" charset="0"/>
              <a:buChar char="•"/>
            </a:pPr>
            <a:r>
              <a:rPr lang="nl-NL" b="0" i="0">
                <a:effectLst/>
                <a:latin typeface="Calibri" panose="020F0502020204030204" pitchFamily="34" charset="0"/>
                <a:ea typeface="Calibri" panose="020F0502020204030204" pitchFamily="34" charset="0"/>
                <a:cs typeface="Calibri" panose="020F0502020204030204" pitchFamily="34" charset="0"/>
              </a:rPr>
              <a:t>Veel patiënten blijven zich vermoeid voelen en zijn in een slechte conditie; </a:t>
            </a:r>
          </a:p>
          <a:p>
            <a:pPr algn="l">
              <a:buFont typeface="Arial" panose="020B0604020202020204" pitchFamily="34" charset="0"/>
              <a:buChar char="•"/>
            </a:pPr>
            <a:r>
              <a:rPr lang="nl-NL" b="0" i="0">
                <a:effectLst/>
                <a:latin typeface="Calibri" panose="020F0502020204030204" pitchFamily="34" charset="0"/>
                <a:ea typeface="Calibri" panose="020F0502020204030204" pitchFamily="34" charset="0"/>
                <a:cs typeface="Calibri" panose="020F0502020204030204" pitchFamily="34" charset="0"/>
              </a:rPr>
              <a:t>Het risico om te overlijden is over het algemeen hoger, in sommige situaties lager, dan bij transplantatie. Dit is vooral afhankelijk van leeftijd en </a:t>
            </a:r>
            <a:r>
              <a:rPr lang="nl-NL" b="0" i="0" err="1">
                <a:effectLst/>
                <a:latin typeface="Calibri" panose="020F0502020204030204" pitchFamily="34" charset="0"/>
                <a:ea typeface="Calibri" panose="020F0502020204030204" pitchFamily="34" charset="0"/>
                <a:cs typeface="Calibri" panose="020F0502020204030204" pitchFamily="34" charset="0"/>
              </a:rPr>
              <a:t>comorbiditeit</a:t>
            </a:r>
            <a:r>
              <a:rPr lang="nl-NL" b="0" i="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0" i="0">
                <a:effectLst/>
                <a:latin typeface="Calibri" panose="020F0502020204030204" pitchFamily="34" charset="0"/>
                <a:ea typeface="Calibri" panose="020F0502020204030204" pitchFamily="34" charset="0"/>
                <a:cs typeface="Calibri" panose="020F0502020204030204" pitchFamily="34" charset="0"/>
              </a:rPr>
              <a:t>LET OP:  </a:t>
            </a:r>
            <a:r>
              <a:rPr lang="nl-NL" i="0" kern="100">
                <a:effectLst/>
                <a:latin typeface="Calibri" panose="020F0502020204030204" pitchFamily="34" charset="0"/>
                <a:ea typeface="Calibri" panose="020F0502020204030204" pitchFamily="34" charset="0"/>
                <a:cs typeface="Calibri" panose="020F0502020204030204" pitchFamily="34" charset="0"/>
              </a:rPr>
              <a:t>Risico op overlijden is geen nadeel van dialyse, want dat risico heb je altijd. Het risico is wel groter dan bij </a:t>
            </a:r>
            <a:r>
              <a:rPr lang="nl-NL" i="0" kern="100" err="1">
                <a:effectLst/>
                <a:latin typeface="Calibri" panose="020F0502020204030204" pitchFamily="34" charset="0"/>
                <a:ea typeface="Calibri" panose="020F0502020204030204" pitchFamily="34" charset="0"/>
                <a:cs typeface="Calibri" panose="020F0502020204030204" pitchFamily="34" charset="0"/>
              </a:rPr>
              <a:t>bij</a:t>
            </a:r>
            <a:r>
              <a:rPr lang="nl-NL" i="0" kern="100">
                <a:effectLst/>
                <a:latin typeface="Calibri" panose="020F0502020204030204" pitchFamily="34" charset="0"/>
                <a:ea typeface="Calibri" panose="020F0502020204030204" pitchFamily="34" charset="0"/>
                <a:cs typeface="Calibri" panose="020F0502020204030204" pitchFamily="34" charset="0"/>
              </a:rPr>
              <a:t> </a:t>
            </a:r>
            <a:r>
              <a:rPr lang="nl-NL" i="0" kern="100" err="1">
                <a:effectLst/>
                <a:latin typeface="Calibri" panose="020F0502020204030204" pitchFamily="34" charset="0"/>
                <a:ea typeface="Calibri" panose="020F0502020204030204" pitchFamily="34" charset="0"/>
                <a:cs typeface="Calibri" panose="020F0502020204030204" pitchFamily="34" charset="0"/>
              </a:rPr>
              <a:t>Tx</a:t>
            </a:r>
            <a:endParaRPr lang="nl-NL" i="0" kern="10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None/>
            </a:pPr>
            <a:endParaRPr lang="nl-NL" b="0" i="0">
              <a:effectLst/>
              <a:latin typeface="Calibri" panose="020F0502020204030204" pitchFamily="34" charset="0"/>
              <a:ea typeface="Calibri" panose="020F0502020204030204" pitchFamily="34" charset="0"/>
              <a:cs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11</a:t>
            </a:fld>
            <a:endParaRPr lang="nl-NL"/>
          </a:p>
        </p:txBody>
      </p:sp>
    </p:spTree>
    <p:extLst>
      <p:ext uri="{BB962C8B-B14F-4D97-AF65-F5344CB8AC3E}">
        <p14:creationId xmlns:p14="http://schemas.microsoft.com/office/powerpoint/2010/main" val="381474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Hemodialyse vindt in de regel plaats in het ziekenhuis (maar in toenemende mate ook thuis bij de patiënt – zie </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hfst</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5.3.4). Bij deze behandeling wordt de patiënt aangeprikt met twee naalden en wordt het bloed van de patiënt via een slangetje naar de kunstnier geleid. Bij een deel van de patiënten wordt als alternatief voor de shunt gebruik gemaakt van een centraal veneuze katheter (slangetje in een van de grote aders). In de kunstnier wordt door middel van membranen en dialysevloeistof het bloed gezuiverd. Afvalstoffen zoals ureum en het overtollige vocht worden verwijderd. Dit gezuiverde bloed gaat weer terug naar het lichaam. </a:t>
            </a:r>
          </a:p>
          <a:p>
            <a:pPr algn="l"/>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Een hemodialyse behandeling vindt vaak 3 x per week plaats. De behandeling zelf duurt 3 tot 4 uur per keer. Daarnaast neemt het aan en afsluiten aan de dialyse machinetijd in beslag. De hemodialyse wordt in een aantal ziekenhuizen ook in de nacht aangeboden. Patiënten dialyseren dan vaak drie nachten per week gedurende 8 uur tijdens hun slaap. Overdag is de patiënt dan vrij van behandeling en heeft hierdoor meer tijd voor werk of andere sociaal-maatschappelijke activiteiten. Langer (meer uren achter elkaar) dialyseren is ook minder belastend voor het lichaam.  </a:t>
            </a:r>
          </a:p>
          <a:p>
            <a:pPr algn="l"/>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Voor hemodialyse is een goede toegang tot de bloedbaan nodig. Voordat de patiënt met hemodialyse begint wordt middels een operatieve ingreep een shunt in de arm aangelegd. Dit is een directe verbinding tussen een ader en een slagader. De slagaderlijke druk verwijdt de ader en deze ontwikkelt een dikkere wand. Zo wordt de ader geschikt gemaakt om regelmatig aangeprikt te worden. Als alternatief voor de shunt kan gebruik gemaakt van een centraal veneuze katheter (slangetje in een van de grote bloedvaten), die echter over het algemeen slechts gedurende beperkte periode van maanden tot een jaar goed blijft functioneren en risico geeft op ernstige infectie (bloedvergiftiging) en vernauwing van de grote ader waarin deze katheter geplaatst is) </a:t>
            </a:r>
          </a:p>
          <a:p>
            <a:endParaRPr lang="nl-NL" baseline="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i="0" baseline="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i="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Verwijs naar de keuzekaart vaattoegang</a:t>
            </a:r>
            <a:endParaRPr lang="nl-NL" i="0" kern="100">
              <a:effectLst/>
              <a:latin typeface="Calibri" panose="020F0502020204030204" pitchFamily="34" charset="0"/>
              <a:ea typeface="Calibri" panose="020F0502020204030204" pitchFamily="34" charset="0"/>
              <a:cs typeface="Calibri" panose="020F0502020204030204" pitchFamily="34" charset="0"/>
            </a:endParaRPr>
          </a:p>
          <a:p>
            <a:endParaRPr lang="nl-NL" baseline="0">
              <a:latin typeface="Calibri" panose="020F0502020204030204" pitchFamily="34" charset="0"/>
              <a:ea typeface="Calibri" panose="020F0502020204030204" pitchFamily="34" charset="0"/>
              <a:cs typeface="Calibri" panose="020F0502020204030204" pitchFamily="34" charset="0"/>
            </a:endParaRPr>
          </a:p>
          <a:p>
            <a:endParaRPr lang="nl-NL" baseline="0"/>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12</a:t>
            </a:fld>
            <a:endParaRPr lang="nl-NL"/>
          </a:p>
        </p:txBody>
      </p:sp>
    </p:spTree>
    <p:extLst>
      <p:ext uri="{BB962C8B-B14F-4D97-AF65-F5344CB8AC3E}">
        <p14:creationId xmlns:p14="http://schemas.microsoft.com/office/powerpoint/2010/main" val="155577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a:solidFill>
                  <a:srgbClr val="333333"/>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b="1" i="0" u="none">
                <a:solidFill>
                  <a:srgbClr val="333333"/>
                </a:solidFill>
                <a:effectLst/>
                <a:latin typeface="Calibri" panose="020F0502020204030204" pitchFamily="34" charset="0"/>
                <a:ea typeface="Calibri" panose="020F0502020204030204" pitchFamily="34" charset="0"/>
                <a:cs typeface="Calibri" panose="020F0502020204030204" pitchFamily="34" charset="0"/>
              </a:rPr>
              <a:t>Voor- en nadelen t.o.v. Peritoneale dialyse</a:t>
            </a:r>
          </a:p>
          <a:p>
            <a:pPr algn="l"/>
            <a:endParaRPr lang="nl-NL" b="1" i="0" u="none">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1" i="0" u="none">
                <a:solidFill>
                  <a:srgbClr val="333333"/>
                </a:solidFill>
                <a:effectLst/>
                <a:latin typeface="Calibri" panose="020F0502020204030204" pitchFamily="34" charset="0"/>
                <a:ea typeface="Calibri" panose="020F0502020204030204" pitchFamily="34" charset="0"/>
                <a:cs typeface="Calibri" panose="020F0502020204030204" pitchFamily="34" charset="0"/>
              </a:rPr>
              <a:t>Voordelen van hemodialyse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Op de dagen waarop er niet gedialyseerd wordt, kan de patiënt zijn dagelijkse bezigheden uitvoeren zoals werk en huishouden;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Je kunt een groter deel van de zorg overlaten aan verplegend personeel;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 behandeling kan ook thuis plaatsvinden zowel voor de nacht als overdag</a:t>
            </a:r>
          </a:p>
          <a:p>
            <a:pPr algn="l">
              <a:buFont typeface="Arial" panose="020B0604020202020204" pitchFamily="34" charset="0"/>
              <a:buNone/>
            </a:pPr>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1" i="0" u="none">
                <a:solidFill>
                  <a:srgbClr val="333333"/>
                </a:solidFill>
                <a:effectLst/>
                <a:latin typeface="Calibri" panose="020F0502020204030204" pitchFamily="34" charset="0"/>
                <a:ea typeface="Calibri" panose="020F0502020204030204" pitchFamily="34" charset="0"/>
                <a:cs typeface="Calibri" panose="020F0502020204030204" pitchFamily="34" charset="0"/>
              </a:rPr>
              <a:t>Nadelen van hemodialyse</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3 maal per week dialyseren leidt tot wisselende bloeduitslagen;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Vocht en afvalstoffen hopen zich op tussen de dialyses, wat kan leiden tot kortademigheid;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Veel patiënten voelen zich na de dialyse minder fit: de zogenaamde dialysekater. Dit komt door het onttrekken van vocht en afvalstoffen aan het lichaam. De klachten verdwijnen na een aantal uren;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Leefregels; kalium en fosfaat beperkt dieet. Vochtbeperking (zie hieronder), niet belasten van de shuntarm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Wanneer de urineproductie vermindert kunnen patiënten te maken krijgen met een vochtbeperking tot 750 ml per dag exclusief vocht in voeding;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Het aanprikken voor de dialyse. Er kunnen shuntproblemen ontstaan zoals trombose of een infectie, mogelijk functionele beperking van de arm en het wordt door sommige patiënten als lelijk ervaren;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Doorgaans zijn veel medicijnen nodig ter ondersteuning van de dialysebehandeling: voor de bloeddruk, tegen bloedarmoede, voor verlaging van het fosfaat, extra vitamines en zelden iets tegen de jeuk;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Verhoogde kans op o.a. infectie en hart en vaatziekte etc.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 patiënt kan minder makkelijk met vakantie, er moet altijd een dialysecentrum geregeld worden;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 combinatie van vervoer naar -, aan –en afsluiten en eventueel herstel van de dialyse neemt op een </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dialysedag</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over het algemeen meer dan een dagdeel in beslag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Ook het vervoer naar de dialyse en weer naar huis geeft nogal eens problemen in de vorm van vertraging; </a:t>
            </a:r>
          </a:p>
          <a:p>
            <a:pPr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Psychische belasting. Hemodialyse kan, zeker in het begin, een zware belasting betekenen. Hierdoor kunnen psychische problemen ontstaan. Psychologische problemen kunnen te maken hebben met: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Vermindering in autonomie;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Veranderingen in rollen en relaties (binnen het gezin);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Impact op het dagelijkse leven;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Impact op de financiële situatie;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Impact op leefstijl (van het gezin);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Impact op het sociaal leven;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Hoe men met alle veranderingen omgaat.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13</a:t>
            </a:fld>
            <a:endParaRPr lang="nl-NL"/>
          </a:p>
        </p:txBody>
      </p:sp>
    </p:spTree>
    <p:extLst>
      <p:ext uri="{BB962C8B-B14F-4D97-AF65-F5344CB8AC3E}">
        <p14:creationId xmlns:p14="http://schemas.microsoft.com/office/powerpoint/2010/main" val="228531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Peritoneale dialyse</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 andere vorm van dialyse is de peritoneale dialyse of buikspoeling. Deze behandeling kan de patiënt zelf uitvoeren en vindt dagelijks plaats. Bij deze behandeling speelt het buikvlies de rol van een gedeeltelijk doorlaatbaar membraan (filter). Door een katheter in de buikwand wordt een spoelvloeistof in de buikholte gebracht. De oppervlakte van het buikvlies bestaat uit vele kleine bloedvaatjes. De afvalstoffen in het bloed verplaatsen zich naar de schone spoelvloeistof in de buik. </a:t>
            </a: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nl-NL" sz="1200" i="0" kern="1200">
                <a:effectLst/>
                <a:latin typeface="Calibri" panose="020F0502020204030204" pitchFamily="34" charset="0"/>
                <a:ea typeface="Calibri" panose="020F0502020204030204" pitchFamily="34" charset="0"/>
                <a:cs typeface="Calibri" panose="020F0502020204030204" pitchFamily="34" charset="0"/>
              </a:rPr>
              <a:t>Medisch gezien bijna nooit een voorkeur is voor HD of PD.  Als een patiënt  chronische darmziektes of een buikvliesontsteking heeft gehad die geleid heeft tot verklevingen in de buik kan dit een belemmering zijn voor peritoneaal dialyse.  (NB stoma of hernia is geen contra indicatie) </a:t>
            </a:r>
            <a:endParaRPr lang="nl-NL" sz="1200" i="0" kern="10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nl-NL" sz="1200" i="0" kern="1200">
                <a:effectLst/>
                <a:latin typeface="Calibri" panose="020F0502020204030204" pitchFamily="34" charset="0"/>
                <a:ea typeface="Calibri" panose="020F0502020204030204" pitchFamily="34" charset="0"/>
                <a:cs typeface="Calibri" panose="020F0502020204030204" pitchFamily="34" charset="0"/>
              </a:rPr>
              <a:t>Bij ernstig hartfalen kan peritoneale dialyse beter zijn dan HD zijn vanwege meer geleidelijk vocht en afvalstoffen onttrekken.  Het meest bepalend in de keuze is wat het best past in het leven de patiënt .</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gn="l"/>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Er zijn twee vormen van peritoneale dialyse of buikspoeling: CAPD &amp; APD. </a:t>
            </a: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lgn="l"/>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CAPD </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C</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ontinue </a:t>
            </a:r>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A</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mbulante </a:t>
            </a:r>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P</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eritoneale </a:t>
            </a:r>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D</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ialyse) </a:t>
            </a: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CAPD vindt overdag plaats. Voorafgaand aan de CAPD wordt er tijdens een kleine operatie een katheter (slangetje) in de buik gebracht. De patiënt laat zelf via deze katheter ongeveer 2 liter spoelvloeistof in de buik lopen. Deze vloeistof neemt geleidelijk afvalstoffen op uit de kleine bloedvaatjes van het buikvlies en blijft ongeveer 4-6 uur zitten. Na deze periode laat de patiënt de vloeistof uit de buik in een lege zak lopen en laat weer nieuwe vloeistof in de buik lopen. Het uitwisselen van de vloeistof wordt een meerdere keren per dag gedaan (afhankelijk van uw gewicht en bouw). Tussen de wisselingen kan de patiënt zijn normale, dagelijkse activiteiten ondernemen. </a:t>
            </a: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lgn="l"/>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APD </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A</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utomatische </a:t>
            </a:r>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P</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eritoneale </a:t>
            </a:r>
            <a:r>
              <a:rPr lang="nl-NL" sz="1200" b="1" i="0">
                <a:solidFill>
                  <a:srgbClr val="333333"/>
                </a:solidFill>
                <a:effectLst/>
                <a:latin typeface="Calibri" panose="020F0502020204030204" pitchFamily="34" charset="0"/>
                <a:ea typeface="Calibri" panose="020F0502020204030204" pitchFamily="34" charset="0"/>
                <a:cs typeface="Calibri" panose="020F0502020204030204" pitchFamily="34" charset="0"/>
              </a:rPr>
              <a:t>D</a:t>
            </a: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ialyse) </a:t>
            </a: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Deze behandeling vindt in de nacht plaats terwijl de patiënt slaapt. Een machine regelt de in en uitloop van de spoelvloeistoffen. Het wisselen van de vloeistoffen gebeurt automatisch.  </a:t>
            </a:r>
          </a:p>
          <a:p>
            <a:pPr algn="l"/>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00">
                <a:effectLst/>
                <a:latin typeface="Calibri" panose="020F0502020204030204" pitchFamily="34" charset="0"/>
                <a:ea typeface="Calibri" panose="020F0502020204030204" pitchFamily="34" charset="0"/>
                <a:cs typeface="Calibri" panose="020F0502020204030204" pitchFamily="34" charset="0"/>
              </a:rPr>
              <a:t>Bij patiënten met nog restnierfunctie wordt de dialyse geleidelijk uitgebreid  (</a:t>
            </a:r>
            <a:r>
              <a:rPr lang="nl-NL" sz="1200" i="0" kern="100" err="1">
                <a:effectLst/>
                <a:latin typeface="Calibri" panose="020F0502020204030204" pitchFamily="34" charset="0"/>
                <a:ea typeface="Calibri" panose="020F0502020204030204" pitchFamily="34" charset="0"/>
                <a:cs typeface="Calibri" panose="020F0502020204030204" pitchFamily="34" charset="0"/>
              </a:rPr>
              <a:t>incremental</a:t>
            </a:r>
            <a:r>
              <a:rPr lang="nl-NL" sz="1200" i="0" kern="100">
                <a:effectLst/>
                <a:latin typeface="Calibri" panose="020F0502020204030204" pitchFamily="34" charset="0"/>
                <a:ea typeface="Calibri" panose="020F0502020204030204" pitchFamily="34" charset="0"/>
                <a:cs typeface="Calibri" panose="020F0502020204030204" pitchFamily="34" charset="0"/>
              </a:rPr>
              <a:t> dialyse)  </a:t>
            </a:r>
            <a:r>
              <a:rPr lang="nl-NL" sz="1200" i="0" kern="100" err="1">
                <a:effectLst/>
                <a:latin typeface="Calibri" panose="020F0502020204030204" pitchFamily="34" charset="0"/>
                <a:ea typeface="Calibri" panose="020F0502020204030204" pitchFamily="34" charset="0"/>
                <a:cs typeface="Calibri" panose="020F0502020204030204" pitchFamily="34" charset="0"/>
              </a:rPr>
              <a:t>dwz</a:t>
            </a:r>
            <a:r>
              <a:rPr lang="nl-NL" sz="1200" i="0" kern="100">
                <a:effectLst/>
                <a:latin typeface="Calibri" panose="020F0502020204030204" pitchFamily="34" charset="0"/>
                <a:ea typeface="Calibri" panose="020F0502020204030204" pitchFamily="34" charset="0"/>
                <a:cs typeface="Calibri" panose="020F0502020204030204" pitchFamily="34" charset="0"/>
              </a:rPr>
              <a:t> vaak  gestart met 1.5L </a:t>
            </a:r>
            <a:r>
              <a:rPr lang="nl-NL" sz="1200" i="0" kern="100" err="1">
                <a:effectLst/>
                <a:latin typeface="Calibri" panose="020F0502020204030204" pitchFamily="34" charset="0"/>
                <a:ea typeface="Calibri" panose="020F0502020204030204" pitchFamily="34" charset="0"/>
                <a:cs typeface="Calibri" panose="020F0502020204030204" pitchFamily="34" charset="0"/>
              </a:rPr>
              <a:t>ipv</a:t>
            </a:r>
            <a:r>
              <a:rPr lang="nl-NL" sz="1200" i="0" kern="100">
                <a:effectLst/>
                <a:latin typeface="Calibri" panose="020F0502020204030204" pitchFamily="34" charset="0"/>
                <a:ea typeface="Calibri" panose="020F0502020204030204" pitchFamily="34" charset="0"/>
                <a:cs typeface="Calibri" panose="020F0502020204030204" pitchFamily="34" charset="0"/>
              </a:rPr>
              <a:t> 2L en  3x per dag wat een patiënt meer flexibiliteit geeft in vergelijking met 4 CAPD wisselingen per dag en kan er ook voor een PD vrije dag gekozen worden  Afhankelijk van hun resterende nierfunctie wordt het uitgebreid</a:t>
            </a:r>
          </a:p>
          <a:p>
            <a:pPr algn="l"/>
            <a:endParaRPr lang="nl-NL" sz="1200" b="0" i="0">
              <a:effectLst/>
              <a:latin typeface="Calibri" panose="020F0502020204030204" pitchFamily="34" charset="0"/>
              <a:ea typeface="Calibri" panose="020F0502020204030204" pitchFamily="34" charset="0"/>
              <a:cs typeface="Calibri" panose="020F0502020204030204" pitchFamily="34" charset="0"/>
            </a:endParaRPr>
          </a:p>
          <a:p>
            <a:endParaRPr lang="nl-NL" baseline="0"/>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14</a:t>
            </a:fld>
            <a:endParaRPr lang="nl-NL"/>
          </a:p>
        </p:txBody>
      </p:sp>
    </p:spTree>
    <p:extLst>
      <p:ext uri="{BB962C8B-B14F-4D97-AF65-F5344CB8AC3E}">
        <p14:creationId xmlns:p14="http://schemas.microsoft.com/office/powerpoint/2010/main" val="242670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200" b="1" i="0" u="none">
                <a:solidFill>
                  <a:srgbClr val="333333"/>
                </a:solidFill>
                <a:effectLst/>
                <a:latin typeface="Calibri" panose="020F0502020204030204" pitchFamily="34" charset="0"/>
                <a:ea typeface="Calibri" panose="020F0502020204030204" pitchFamily="34" charset="0"/>
                <a:cs typeface="Calibri" panose="020F0502020204030204" pitchFamily="34" charset="0"/>
              </a:rPr>
              <a:t>Voordelen van peritoneale dialyse  </a:t>
            </a:r>
            <a:r>
              <a:rPr lang="nl-NL" sz="1200" i="0">
                <a:solidFill>
                  <a:srgbClr val="000000"/>
                </a:solidFill>
                <a:effectLst/>
                <a:latin typeface="Calibri" panose="020F0502020204030204" pitchFamily="34" charset="0"/>
                <a:ea typeface="Calibri" panose="020F0502020204030204" pitchFamily="34" charset="0"/>
                <a:cs typeface="Calibri" panose="020F0502020204030204" pitchFamily="34" charset="0"/>
              </a:rPr>
              <a:t>voor- en nadelen ten opzichte van HD</a:t>
            </a:r>
            <a:endPar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 behandeling gebeurt buiten het ziekenhuis en wordt meestal zelfstandig uitgevoerd;</a:t>
            </a:r>
            <a:r>
              <a:rPr lang="nl-NL" sz="1200" b="0" i="0">
                <a:effectLst/>
                <a:latin typeface="Calibri" panose="020F0502020204030204" pitchFamily="34" charset="0"/>
                <a:ea typeface="Calibri" panose="020F0502020204030204" pitchFamily="34" charset="0"/>
                <a:cs typeface="Calibri" panose="020F0502020204030204" pitchFamily="34" charset="0"/>
              </a:rPr>
              <a:t> </a:t>
            </a:r>
            <a:r>
              <a:rPr lang="nl-NL" sz="1200" i="0" kern="1200">
                <a:effectLst/>
                <a:latin typeface="Calibri" panose="020F0502020204030204" pitchFamily="34" charset="0"/>
                <a:ea typeface="Calibri" panose="020F0502020204030204" pitchFamily="34" charset="0"/>
                <a:cs typeface="Calibri" panose="020F0502020204030204" pitchFamily="34" charset="0"/>
              </a:rPr>
              <a:t>PD kan ook geassisteerd worden uitgevoerd als iemand dit niet zelfstandig kan</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Geeft meer vrijheid, de patiënt kan beter zijn eigen tijdschema invullen ten opzichte van hemodialyse; </a:t>
            </a:r>
            <a:r>
              <a:rPr lang="nl-NL" sz="1200" i="0" kern="1200">
                <a:effectLst/>
                <a:latin typeface="Calibri" panose="020F0502020204030204" pitchFamily="34" charset="0"/>
                <a:ea typeface="Calibri" panose="020F0502020204030204" pitchFamily="34" charset="0"/>
                <a:cs typeface="Calibri" panose="020F0502020204030204" pitchFamily="34" charset="0"/>
              </a:rPr>
              <a:t>PD geeft meer autonomie en flexibiliteit </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Er worden geen naalden en geen bloedverdunners gebruikt; </a:t>
            </a: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Een stabiele dialyse, de patiënt dialyseert 24 uur per dag gedurende de hele week (geen opbouw van afvalstoffen tussen sessies zoals bij hemodialyse); </a:t>
            </a: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Urineproductie en restfunctie blijven langer behouden, dus minder snel een vochtbeperking;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kern="100">
                <a:effectLst/>
                <a:latin typeface="Calibri" panose="020F0502020204030204" pitchFamily="34" charset="0"/>
                <a:ea typeface="Calibri" panose="020F0502020204030204" pitchFamily="34" charset="0"/>
                <a:cs typeface="Calibri" panose="020F0502020204030204" pitchFamily="34" charset="0"/>
              </a:rPr>
              <a:t>Controle frequentie van 4-12 weken. Stabiele patiënten kun je prima 1x per 3 maanden zien (</a:t>
            </a:r>
            <a:r>
              <a:rPr lang="nl-NL" sz="1200" i="0" kern="100" err="1">
                <a:effectLst/>
                <a:latin typeface="Calibri" panose="020F0502020204030204" pitchFamily="34" charset="0"/>
                <a:ea typeface="Calibri" panose="020F0502020204030204" pitchFamily="34" charset="0"/>
                <a:cs typeface="Calibri" panose="020F0502020204030204" pitchFamily="34" charset="0"/>
              </a:rPr>
              <a:t>cf</a:t>
            </a:r>
            <a:r>
              <a:rPr lang="nl-NL" sz="1200" i="0" kern="100">
                <a:effectLst/>
                <a:latin typeface="Calibri" panose="020F0502020204030204" pitchFamily="34" charset="0"/>
                <a:ea typeface="Calibri" panose="020F0502020204030204" pitchFamily="34" charset="0"/>
                <a:cs typeface="Calibri" panose="020F0502020204030204" pitchFamily="34" charset="0"/>
              </a:rPr>
              <a:t> richtlijn)</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De patiënt kan gemakkelijker een vakantieplannen (wel met vloeistoffen mee); </a:t>
            </a:r>
          </a:p>
          <a:p>
            <a:pPr algn="l">
              <a:buFont typeface="Arial" panose="020B0604020202020204" pitchFamily="34" charset="0"/>
              <a:buChar char="•"/>
            </a:pPr>
            <a:r>
              <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rPr>
              <a:t>Bij de APD (nachtspoeling) heeft de patiënt overdag de handen vrij en kan zo gebruikelijke activiteiten als werk en hobby blijven doen. </a:t>
            </a:r>
          </a:p>
          <a:p>
            <a:pPr algn="l">
              <a:buFont typeface="Arial" panose="020B0604020202020204" pitchFamily="34" charset="0"/>
              <a:buNone/>
            </a:pPr>
            <a:endPar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a:solidFill>
                  <a:srgbClr val="333333"/>
                </a:solidFill>
                <a:effectLst/>
                <a:latin typeface="Calibri" panose="020F0502020204030204" pitchFamily="34" charset="0"/>
                <a:ea typeface="Calibri" panose="020F0502020204030204" pitchFamily="34" charset="0"/>
                <a:cs typeface="Calibri" panose="020F0502020204030204" pitchFamily="34" charset="0"/>
              </a:rPr>
              <a:t>Nadelen van peritoneale dialyse </a:t>
            </a:r>
            <a:endParaRPr lang="nl-NL" sz="1200" b="1" i="0" u="none">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a:effectLst/>
                <a:latin typeface="Calibri" panose="020F0502020204030204" pitchFamily="34" charset="0"/>
                <a:ea typeface="Calibri" panose="020F0502020204030204" pitchFamily="34" charset="0"/>
                <a:cs typeface="Calibri" panose="020F0502020204030204" pitchFamily="34" charset="0"/>
              </a:rPr>
              <a:t>LET OP: </a:t>
            </a:r>
            <a:r>
              <a:rPr lang="nl-NL" sz="1200" i="0" kern="1200">
                <a:effectLst/>
                <a:latin typeface="Calibri" panose="020F0502020204030204" pitchFamily="34" charset="0"/>
                <a:ea typeface="Calibri" panose="020F0502020204030204" pitchFamily="34" charset="0"/>
                <a:cs typeface="Calibri" panose="020F0502020204030204" pitchFamily="34" charset="0"/>
              </a:rPr>
              <a:t>24/7 is niet het geval als je incrementele PD toepast</a:t>
            </a:r>
            <a:endParaRPr lang="nl-NL" sz="1200" b="1" i="0" u="none">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In het geval van CAPD, moet dit meerdere malen per dag uitgevoerd worden (duurt ongeveer 30 à 45 minuten per keer); </a:t>
            </a:r>
            <a:endParaRPr lang="nl-NL" sz="1200" b="0" i="0" kern="120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sz="1200" i="0" kern="1200">
                <a:effectLst/>
                <a:latin typeface="Calibri" panose="020F0502020204030204" pitchFamily="34" charset="0"/>
                <a:ea typeface="Calibri" panose="020F0502020204030204" pitchFamily="34" charset="0"/>
                <a:cs typeface="Calibri" panose="020F0502020204030204" pitchFamily="34" charset="0"/>
              </a:rPr>
              <a:t>Een klein deel van de patiënten krijgt een buikvlies ontsteking in de orde van 15% per jaar ,</a:t>
            </a:r>
            <a:endParaRPr lang="nl-NL" sz="1200" i="0" kern="10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nl-NL" sz="1200" i="0" kern="1200">
                <a:effectLst/>
                <a:latin typeface="Calibri" panose="020F0502020204030204" pitchFamily="34" charset="0"/>
                <a:ea typeface="Calibri" panose="020F0502020204030204" pitchFamily="34" charset="0"/>
                <a:cs typeface="Calibri" panose="020F0502020204030204" pitchFamily="34" charset="0"/>
              </a:rPr>
              <a:t>Infecties kunnen voorkomen (o.a. door goede training, </a:t>
            </a:r>
            <a:r>
              <a:rPr lang="nl-NL" sz="1200" i="0" kern="1200" err="1">
                <a:effectLst/>
                <a:latin typeface="Calibri" panose="020F0502020204030204" pitchFamily="34" charset="0"/>
                <a:ea typeface="Calibri" panose="020F0502020204030204" pitchFamily="34" charset="0"/>
                <a:cs typeface="Calibri" panose="020F0502020204030204" pitchFamily="34" charset="0"/>
              </a:rPr>
              <a:t>mupirocine</a:t>
            </a:r>
            <a:r>
              <a:rPr lang="nl-NL" sz="1200" i="0" kern="1200">
                <a:effectLst/>
                <a:latin typeface="Calibri" panose="020F0502020204030204" pitchFamily="34" charset="0"/>
                <a:ea typeface="Calibri" panose="020F0502020204030204" pitchFamily="34" charset="0"/>
                <a:cs typeface="Calibri" panose="020F0502020204030204" pitchFamily="34" charset="0"/>
              </a:rPr>
              <a:t>, AB profylaxe) peritonitis is meestal ook goed te behandelen.</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De patiënt heeft permanent een katheter in de buik, voor sommigen praktisch en/of esthetisch onwenselijk; </a:t>
            </a:r>
            <a:r>
              <a:rPr lang="nl-NL" sz="1200" i="0">
                <a:effectLst/>
                <a:latin typeface="Calibri" panose="020F0502020204030204" pitchFamily="34" charset="0"/>
                <a:ea typeface="Calibri" panose="020F0502020204030204" pitchFamily="34" charset="0"/>
                <a:cs typeface="Calibri" panose="020F0502020204030204" pitchFamily="34" charset="0"/>
              </a:rPr>
              <a:t>bij HD katheter in je hals of shunt in je arm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a:effectLst/>
                <a:latin typeface="Calibri" panose="020F0502020204030204" pitchFamily="34" charset="0"/>
                <a:ea typeface="Calibri" panose="020F0502020204030204" pitchFamily="34" charset="0"/>
                <a:cs typeface="Calibri" panose="020F0502020204030204" pitchFamily="34" charset="0"/>
              </a:rPr>
              <a:t>Er is een risico op gewichtstoename; </a:t>
            </a:r>
            <a:r>
              <a:rPr lang="nl-NL" sz="1200" i="0" kern="100">
                <a:effectLst/>
                <a:latin typeface="Calibri" panose="020F0502020204030204" pitchFamily="34" charset="0"/>
                <a:ea typeface="Calibri" panose="020F0502020204030204" pitchFamily="34" charset="0"/>
                <a:cs typeface="Calibri" panose="020F0502020204030204" pitchFamily="34" charset="0"/>
              </a:rPr>
              <a:t>Gewichtstoename is in de praktijk niet echt probleem </a:t>
            </a:r>
            <a:endParaRPr lang="nl-NL" sz="1200" b="0" i="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Eetlust kan verminderd zijn door een “vol gevoel”; </a:t>
            </a:r>
          </a:p>
          <a:p>
            <a:pPr algn="l">
              <a:buFont typeface="Arial" panose="020B0604020202020204" pitchFamily="34" charset="0"/>
              <a:buChar char="•"/>
            </a:pPr>
            <a:r>
              <a:rPr lang="nl-NL" sz="1200" b="0" i="0">
                <a:effectLst/>
                <a:latin typeface="Calibri" panose="020F0502020204030204" pitchFamily="34" charset="0"/>
                <a:ea typeface="Calibri" panose="020F0502020204030204" pitchFamily="34" charset="0"/>
                <a:cs typeface="Calibri" panose="020F0502020204030204" pitchFamily="34" charset="0"/>
              </a:rPr>
              <a:t>Er zijn regels voor dieet zoals het beperken van calorieën en natrium (zout) terwijl men voldoende eiwit moet eten. Dit geldt echter ook voor hemodialyse en in mindere mate voor niertransplantatie waar natriumbeperking ook gewenst is.</a:t>
            </a:r>
            <a:endParaRPr lang="nl-NL" sz="1200" b="0" i="0" kern="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kern="100">
                <a:effectLst/>
                <a:latin typeface="Calibri" panose="020F0502020204030204" pitchFamily="34" charset="0"/>
                <a:ea typeface="Calibri" panose="020F0502020204030204" pitchFamily="34" charset="0"/>
                <a:cs typeface="Calibri" panose="020F0502020204030204" pitchFamily="34" charset="0"/>
              </a:rPr>
              <a:t>Als de opslagruimte een probleem kan er frequenter worden geleverd zodat er minder ruimte nodig is. </a:t>
            </a:r>
          </a:p>
          <a:p>
            <a:pPr algn="l">
              <a:buFont typeface="Arial" panose="020B0604020202020204" pitchFamily="34" charset="0"/>
              <a:buChar char="•"/>
            </a:pPr>
            <a:endParaRPr lang="nl-NL" sz="1200" i="0" kern="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0" kern="1200">
                <a:effectLst/>
                <a:latin typeface="Calibri" panose="020F0502020204030204" pitchFamily="34" charset="0"/>
                <a:ea typeface="Calibri" panose="020F0502020204030204" pitchFamily="34" charset="0"/>
                <a:cs typeface="Calibri" panose="020F0502020204030204" pitchFamily="34" charset="0"/>
              </a:rPr>
              <a:t>80% kan na 5 jaar nog PD doen</a:t>
            </a:r>
            <a:endParaRPr lang="nl-NL" sz="1200" i="0" kern="10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nl-NL" sz="1200"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endParaRPr lang="nl-NL" sz="1200" i="0">
              <a:latin typeface="Calibri" panose="020F0502020204030204" pitchFamily="34" charset="0"/>
              <a:ea typeface="Calibri" panose="020F0502020204030204" pitchFamily="34" charset="0"/>
              <a:cs typeface="Calibri" panose="020F0502020204030204" pitchFamily="34" charset="0"/>
            </a:endParaRPr>
          </a:p>
          <a:p>
            <a:endParaRPr lang="nl-NL" sz="1200" i="0">
              <a:latin typeface="Calibri" panose="020F0502020204030204" pitchFamily="34" charset="0"/>
              <a:ea typeface="Calibri" panose="020F0502020204030204" pitchFamily="34" charset="0"/>
              <a:cs typeface="Calibri" panose="020F0502020204030204" pitchFamily="34" charset="0"/>
            </a:endParaRPr>
          </a:p>
          <a:p>
            <a:endParaRPr lang="nl-N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04626F9-C059-4411-8ED0-7356B1CAC39B}" type="slidenum">
              <a:rPr lang="nl-NL" smtClean="0"/>
              <a:t>15</a:t>
            </a:fld>
            <a:endParaRPr lang="nl-NL"/>
          </a:p>
        </p:txBody>
      </p:sp>
    </p:spTree>
    <p:extLst>
      <p:ext uri="{BB962C8B-B14F-4D97-AF65-F5344CB8AC3E}">
        <p14:creationId xmlns:p14="http://schemas.microsoft.com/office/powerpoint/2010/main" val="283307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kern="100">
                <a:effectLst/>
                <a:latin typeface="Calibri" panose="020F0502020204030204" pitchFamily="34" charset="0"/>
                <a:ea typeface="Calibri" panose="020F0502020204030204" pitchFamily="34" charset="0"/>
                <a:cs typeface="Calibri" panose="020F0502020204030204" pitchFamily="34" charset="0"/>
              </a:rPr>
              <a:t>Als transplantatie mogelijk is, dan kan dialyse te vermeden worden mits de voorbereiding tijdig is gestart en afgerond én er een levende donor is. Er is dan zelfs ook een kleine kans op een pre-</a:t>
            </a:r>
            <a:r>
              <a:rPr lang="nl-NL" i="0" kern="100" err="1">
                <a:effectLst/>
                <a:latin typeface="Calibri" panose="020F0502020204030204" pitchFamily="34" charset="0"/>
                <a:ea typeface="Calibri" panose="020F0502020204030204" pitchFamily="34" charset="0"/>
                <a:cs typeface="Calibri" panose="020F0502020204030204" pitchFamily="34" charset="0"/>
              </a:rPr>
              <a:t>emptieve</a:t>
            </a:r>
            <a:r>
              <a:rPr lang="nl-NL" i="0" kern="100">
                <a:effectLst/>
                <a:latin typeface="Calibri" panose="020F0502020204030204" pitchFamily="34" charset="0"/>
                <a:ea typeface="Calibri" panose="020F0502020204030204" pitchFamily="34" charset="0"/>
                <a:cs typeface="Calibri" panose="020F0502020204030204" pitchFamily="34" charset="0"/>
              </a:rPr>
              <a:t> transplantatie met een overleden donor. </a:t>
            </a:r>
          </a:p>
          <a:p>
            <a:pPr algn="l"/>
            <a:endParaRPr lang="nl-NL" b="0" i="0">
              <a:solidFill>
                <a:srgbClr val="333333"/>
              </a:solidFill>
              <a:effectLst/>
              <a:latin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cs typeface="Calibri" panose="020F0502020204030204" pitchFamily="34" charset="0"/>
              </a:rPr>
              <a:t>Bij een niertransplantatie worden de eigen nieren in het algemeen niet verwijderd. De getransplanteerde nier wordt in de onderbuik in het bekken aan de zijkant buiten de buikholte geplaatst.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17</a:t>
            </a:fld>
            <a:endParaRPr lang="nl-NL"/>
          </a:p>
        </p:txBody>
      </p:sp>
    </p:spTree>
    <p:extLst>
      <p:ext uri="{BB962C8B-B14F-4D97-AF65-F5344CB8AC3E}">
        <p14:creationId xmlns:p14="http://schemas.microsoft.com/office/powerpoint/2010/main" val="2668897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Transplantatie vindt alleen maar plaats in een transplantatiecentrum, 7 in Nederland.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Groningen, Utrecht, Leiden, Amsterdam, Rotterdam, Maastricht en Nijmegen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In overleg met je nefroloog kies je een UMC</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00">
                <a:effectLst/>
                <a:latin typeface="Calibri" panose="020F0502020204030204" pitchFamily="34" charset="0"/>
                <a:ea typeface="Calibri" panose="020F0502020204030204" pitchFamily="34" charset="0"/>
                <a:cs typeface="Calibri" panose="020F0502020204030204" pitchFamily="34" charset="0"/>
              </a:rPr>
              <a:t>Er volgt standaard een gesprek met een transplantatie-nefroloog. De transplantatiechirurgen zijn betrokken bij de gehele beoordeling van transplantatie kandidaten, niet alleen bij onderzoek van de lichaamsbouw. Ze zijn betrokken bij zowel bij initiële screening en tijdens </a:t>
            </a:r>
            <a:r>
              <a:rPr lang="nl-NL" sz="1200" i="0" kern="100" err="1">
                <a:effectLst/>
                <a:latin typeface="Calibri" panose="020F0502020204030204" pitchFamily="34" charset="0"/>
                <a:ea typeface="Calibri" panose="020F0502020204030204" pitchFamily="34" charset="0"/>
                <a:cs typeface="Calibri" panose="020F0502020204030204" pitchFamily="34" charset="0"/>
              </a:rPr>
              <a:t>herevaluatie</a:t>
            </a:r>
            <a:r>
              <a:rPr lang="nl-NL" sz="1200" i="0" kern="100">
                <a:effectLst/>
                <a:latin typeface="Calibri" panose="020F0502020204030204" pitchFamily="34" charset="0"/>
                <a:ea typeface="Calibri" panose="020F0502020204030204" pitchFamily="34" charset="0"/>
                <a:cs typeface="Calibri" panose="020F0502020204030204" pitchFamily="34" charset="0"/>
              </a:rPr>
              <a:t>, echter het moment waarop de patiënten beoordeeld worden is afhankelijk van lokale afspraken. De betrokkenheid van een uroloog is ook afhankelijk van lokale afspraken.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0">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Gesprekken met vaatchirurg, uroloog en transplantatie nefroloog. Wordt o.a. gekeken of een operatie technisch mogelijke is naar of er plek is in de buik, de bloedvaten </a:t>
            </a:r>
            <a:r>
              <a:rPr lang="nl-NL" sz="1200" i="0" err="1">
                <a:latin typeface="Calibri" panose="020F0502020204030204" pitchFamily="34" charset="0"/>
                <a:ea typeface="Calibri" panose="020F0502020204030204" pitchFamily="34" charset="0"/>
                <a:cs typeface="Calibri" panose="020F0502020204030204" pitchFamily="34" charset="0"/>
              </a:rPr>
              <a:t>ivm</a:t>
            </a:r>
            <a:r>
              <a:rPr lang="nl-NL" sz="1200" i="0">
                <a:latin typeface="Calibri" panose="020F0502020204030204" pitchFamily="34" charset="0"/>
                <a:ea typeface="Calibri" panose="020F0502020204030204" pitchFamily="34" charset="0"/>
                <a:cs typeface="Calibri" panose="020F0502020204030204" pitchFamily="34" charset="0"/>
              </a:rPr>
              <a:t> aanhechting nieuwe nier. Bij ernstige aderverkalking </a:t>
            </a:r>
            <a:r>
              <a:rPr lang="nl-NL" sz="1200" i="0">
                <a:effectLst/>
                <a:latin typeface="Calibri" panose="020F0502020204030204" pitchFamily="34" charset="0"/>
                <a:ea typeface="Calibri" panose="020F0502020204030204" pitchFamily="34" charset="0"/>
                <a:cs typeface="Calibri" panose="020F0502020204030204" pitchFamily="34" charset="0"/>
              </a:rPr>
              <a:t>kan de operatie namelijk technisch moeilijker maken en heel soms zelfs onmogelijk.</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Patiënt wordt aangemeld bij nierfunctie kleiner dan 20%</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0">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NB uitleg geven over contra indicaties nier </a:t>
            </a:r>
            <a:r>
              <a:rPr lang="nl-NL" sz="1200" i="0" err="1">
                <a:latin typeface="Calibri" panose="020F0502020204030204" pitchFamily="34" charset="0"/>
                <a:ea typeface="Calibri" panose="020F0502020204030204" pitchFamily="34" charset="0"/>
                <a:cs typeface="Calibri" panose="020F0502020204030204" pitchFamily="34" charset="0"/>
              </a:rPr>
              <a:t>tx</a:t>
            </a:r>
            <a:r>
              <a:rPr lang="nl-NL" sz="1200" i="0">
                <a:latin typeface="Calibri" panose="020F0502020204030204" pitchFamily="34" charset="0"/>
                <a:ea typeface="Calibri" panose="020F0502020204030204" pitchFamily="34" charset="0"/>
                <a:cs typeface="Calibri" panose="020F0502020204030204" pitchFamily="34" charset="0"/>
              </a:rPr>
              <a:t> door ander ziekte te hoog operatierisico, geen goede bloedvaten om aansluiting te maken , te hoge kans om complicatie door medicatie die afstoting moet voorkomen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0">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i="0">
                <a:latin typeface="Calibri" panose="020F0502020204030204" pitchFamily="34" charset="0"/>
                <a:ea typeface="Calibri" panose="020F0502020204030204" pitchFamily="34" charset="0"/>
                <a:cs typeface="Calibri" panose="020F0502020204030204" pitchFamily="34" charset="0"/>
              </a:rPr>
              <a:t>Verschillende uitslagen mogelijk: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Goedgekeurd</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Lijkt geschikt: Nog een aantal vragen voor neroloog, eventueel vervolg onderzoeken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a:latin typeface="Calibri" panose="020F0502020204030204" pitchFamily="34" charset="0"/>
                <a:ea typeface="Calibri" panose="020F0502020204030204" pitchFamily="34" charset="0"/>
                <a:cs typeface="Calibri" panose="020F0502020204030204" pitchFamily="34" charset="0"/>
              </a:rPr>
              <a:t>Afgekeurd</a:t>
            </a:r>
          </a:p>
          <a:p>
            <a:pPr marL="0" marR="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18</a:t>
            </a:fld>
            <a:endParaRPr lang="nl-NL"/>
          </a:p>
        </p:txBody>
      </p:sp>
    </p:spTree>
    <p:extLst>
      <p:ext uri="{BB962C8B-B14F-4D97-AF65-F5344CB8AC3E}">
        <p14:creationId xmlns:p14="http://schemas.microsoft.com/office/powerpoint/2010/main" val="150944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sng">
                <a:solidFill>
                  <a:srgbClr val="333333"/>
                </a:solidFill>
                <a:effectLst/>
                <a:latin typeface="Calibri" panose="020F0502020204030204" pitchFamily="34" charset="0"/>
                <a:cs typeface="Calibri" panose="020F0502020204030204" pitchFamily="34" charset="0"/>
              </a:rPr>
              <a:t>Voordelen van transplantatie</a:t>
            </a:r>
            <a:endParaRPr lang="nl-NL" b="0" i="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overlevingskans van de meeste patiënten is op lange termijn na transplantatie aanmerkelijk hoger dan die van dialysepatiënten. Bij oudere patiënten (boven circa 65 jaar) zal op de eerste plaats verbetering van kwaliteit van leven het belangrijkste doel van de niertransplantatie vormen en hangt de kans op verbetering in overleving voor een groter deel af van het type donor en de </a:t>
            </a:r>
            <a:r>
              <a:rPr lang="nl-NL" b="0" i="0" err="1">
                <a:solidFill>
                  <a:srgbClr val="333333"/>
                </a:solidFill>
                <a:effectLst/>
                <a:latin typeface="Calibri" panose="020F0502020204030204" pitchFamily="34" charset="0"/>
                <a:cs typeface="Calibri" panose="020F0502020204030204" pitchFamily="34" charset="0"/>
              </a:rPr>
              <a:t>comorbiditeit</a:t>
            </a:r>
            <a:r>
              <a:rPr lang="nl-NL" b="0" i="0">
                <a:solidFill>
                  <a:srgbClr val="333333"/>
                </a:solidFill>
                <a:effectLst/>
                <a:latin typeface="Calibri" panose="020F0502020204030204" pitchFamily="34" charset="0"/>
                <a:cs typeface="Calibri" panose="020F0502020204030204" pitchFamily="34" charset="0"/>
              </a:rPr>
              <a:t> van de patiënt.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Onafhankelijkheid van dialyse;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Bij een geslaagde transplantatie neemt de donornier de nierfuncties over en voelt de patiënt zich meestal weer in goede conditie;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kwaliteit van leven van de patiënt wordt bij het merendeel beter ten opzichte van die van dialysepatiënten;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Werk kan worden hervat bij meerderheid van de patiënten;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Verbeterde vruchtbaarheid, waardoor vervulling van een eventuele kinderwens kansrijker is. Dit zal met de nefroloog moeten worden besproken;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Minder problemen rondom seksualiteit.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Meer “normaal” dieet (alleen voedselhygiëne en zoutbeperking) en </a:t>
            </a:r>
            <a:r>
              <a:rPr lang="nl-NL" b="0" i="0" err="1">
                <a:solidFill>
                  <a:srgbClr val="333333"/>
                </a:solidFill>
                <a:effectLst/>
                <a:latin typeface="Calibri" panose="020F0502020204030204" pitchFamily="34" charset="0"/>
                <a:cs typeface="Calibri" panose="020F0502020204030204" pitchFamily="34" charset="0"/>
              </a:rPr>
              <a:t>o.h.a</a:t>
            </a:r>
            <a:r>
              <a:rPr lang="nl-NL" b="0" i="0">
                <a:solidFill>
                  <a:srgbClr val="333333"/>
                </a:solidFill>
                <a:effectLst/>
                <a:latin typeface="Calibri" panose="020F0502020204030204" pitchFamily="34" charset="0"/>
                <a:cs typeface="Calibri" panose="020F0502020204030204" pitchFamily="34" charset="0"/>
              </a:rPr>
              <a:t>. geen vochtbeperking (tenzij hartfalen) </a:t>
            </a: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19</a:t>
            </a:fld>
            <a:endParaRPr lang="nl-NL"/>
          </a:p>
        </p:txBody>
      </p:sp>
    </p:spTree>
    <p:extLst>
      <p:ext uri="{BB962C8B-B14F-4D97-AF65-F5344CB8AC3E}">
        <p14:creationId xmlns:p14="http://schemas.microsoft.com/office/powerpoint/2010/main" val="360278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sng">
                <a:solidFill>
                  <a:srgbClr val="333333"/>
                </a:solidFill>
                <a:effectLst/>
                <a:latin typeface="Calibri"/>
                <a:ea typeface="Calibri"/>
                <a:cs typeface="Calibri"/>
              </a:rPr>
              <a:t>Nadelen van transplantatie</a:t>
            </a:r>
            <a:endParaRPr lang="nl-NL" b="0" i="0">
              <a:solidFill>
                <a:srgbClr val="333333"/>
              </a:solidFill>
              <a:effectLst/>
              <a:latin typeface="Calibri"/>
              <a:ea typeface="Calibri"/>
              <a:cs typeface="Calibri"/>
            </a:endParaRPr>
          </a:p>
          <a:p>
            <a:pPr algn="l">
              <a:buFont typeface="Arial" panose="020B0604020202020204" pitchFamily="34" charset="0"/>
              <a:buChar char="•"/>
            </a:pPr>
            <a:r>
              <a:rPr lang="nl-NL" b="0" i="0">
                <a:solidFill>
                  <a:srgbClr val="333333"/>
                </a:solidFill>
                <a:effectLst/>
                <a:latin typeface="Calibri"/>
                <a:ea typeface="Calibri"/>
                <a:cs typeface="Calibri"/>
              </a:rPr>
              <a:t>Eerste 3-6 maanden na transplantatie voelen sommige patiënten zich slechter en is overlijdensrisico groter dan bij dialyse </a:t>
            </a:r>
          </a:p>
          <a:p>
            <a:pPr algn="l">
              <a:buFont typeface="Arial" panose="020B0604020202020204" pitchFamily="34" charset="0"/>
              <a:buChar char="•"/>
            </a:pPr>
            <a:r>
              <a:rPr lang="nl-NL" b="0" i="0">
                <a:solidFill>
                  <a:srgbClr val="333333"/>
                </a:solidFill>
                <a:effectLst/>
                <a:latin typeface="Calibri"/>
                <a:ea typeface="Calibri"/>
                <a:cs typeface="Calibri"/>
              </a:rPr>
              <a:t>Mogelijkheid op afstoting; </a:t>
            </a:r>
          </a:p>
          <a:p>
            <a:pPr algn="l">
              <a:buFont typeface="Arial" panose="020B0604020202020204" pitchFamily="34" charset="0"/>
              <a:buChar char="•"/>
            </a:pPr>
            <a:r>
              <a:rPr lang="nl-NL" b="0" i="0">
                <a:solidFill>
                  <a:srgbClr val="333333"/>
                </a:solidFill>
                <a:effectLst/>
                <a:latin typeface="Calibri"/>
                <a:ea typeface="Calibri"/>
                <a:cs typeface="Calibri"/>
              </a:rPr>
              <a:t>Niertransplantatie garandeert helaas niet levenslang profijt van deze </a:t>
            </a:r>
            <a:r>
              <a:rPr lang="nl-NL" b="0" i="0" err="1">
                <a:solidFill>
                  <a:srgbClr val="333333"/>
                </a:solidFill>
                <a:effectLst/>
                <a:latin typeface="Calibri"/>
                <a:ea typeface="Calibri"/>
                <a:cs typeface="Calibri"/>
              </a:rPr>
              <a:t>transplantaatnier</a:t>
            </a:r>
            <a:r>
              <a:rPr lang="nl-NL" b="0" i="0">
                <a:solidFill>
                  <a:srgbClr val="333333"/>
                </a:solidFill>
                <a:effectLst/>
                <a:latin typeface="Calibri"/>
                <a:ea typeface="Calibri"/>
                <a:cs typeface="Calibri"/>
              </a:rPr>
              <a:t> met een overlevingsduur van de donornier van gemiddeld 10-15 jaar bij overleden donor en 20-25 jaar bij levende donor. In beide groepen zijn er echter mensen die na korte tijd al hun nier verliezen en mensen die al 40 jaar getransplanteerd zijn. Hoelang een individu met een nier doet is dus niet te voorspellen. Er is echter nooit de garantie dat men zijn hele leven met die nier doet. Bij </a:t>
            </a:r>
            <a:r>
              <a:rPr lang="nl-NL" b="0" i="0" err="1">
                <a:solidFill>
                  <a:srgbClr val="333333"/>
                </a:solidFill>
                <a:effectLst/>
                <a:latin typeface="Calibri"/>
                <a:ea typeface="Calibri"/>
                <a:cs typeface="Calibri"/>
              </a:rPr>
              <a:t>transplantaatfalen</a:t>
            </a:r>
            <a:r>
              <a:rPr lang="nl-NL" b="0" i="0">
                <a:solidFill>
                  <a:srgbClr val="333333"/>
                </a:solidFill>
                <a:effectLst/>
                <a:latin typeface="Calibri"/>
                <a:ea typeface="Calibri"/>
                <a:cs typeface="Calibri"/>
              </a:rPr>
              <a:t> zal iemand weer een keuze moeten maken ten aanzien van </a:t>
            </a:r>
            <a:r>
              <a:rPr lang="nl-NL" b="0" i="0" err="1">
                <a:solidFill>
                  <a:srgbClr val="333333"/>
                </a:solidFill>
                <a:effectLst/>
                <a:latin typeface="Calibri"/>
                <a:ea typeface="Calibri"/>
                <a:cs typeface="Calibri"/>
              </a:rPr>
              <a:t>nierfunctievervangende</a:t>
            </a:r>
            <a:r>
              <a:rPr lang="nl-NL" b="0" i="0">
                <a:solidFill>
                  <a:srgbClr val="333333"/>
                </a:solidFill>
                <a:effectLst/>
                <a:latin typeface="Calibri"/>
                <a:ea typeface="Calibri"/>
                <a:cs typeface="Calibri"/>
              </a:rPr>
              <a:t> behandeling. Het is wel mogelijk gedurende het leven meerdere keren een niertransplantatie te ondergaan. </a:t>
            </a:r>
          </a:p>
          <a:p>
            <a:pPr algn="l">
              <a:buFont typeface="Arial" panose="020B0604020202020204" pitchFamily="34" charset="0"/>
              <a:buChar char="•"/>
            </a:pPr>
            <a:r>
              <a:rPr lang="nl-NL" b="0" i="0">
                <a:solidFill>
                  <a:srgbClr val="333333"/>
                </a:solidFill>
                <a:effectLst/>
                <a:latin typeface="Calibri"/>
                <a:ea typeface="Calibri"/>
                <a:cs typeface="Calibri"/>
              </a:rPr>
              <a:t>Medicijnen tegen afstoting (immunosuppressiva) levenslang innemen met mogelijke bijwerkingen: </a:t>
            </a:r>
          </a:p>
          <a:p>
            <a:pPr marL="742950" lvl="1" indent="-285750" algn="l">
              <a:buFont typeface="Arial" panose="020B0604020202020204" pitchFamily="34" charset="0"/>
              <a:buChar char="•"/>
            </a:pPr>
            <a:r>
              <a:rPr lang="nl-NL" b="0" i="0">
                <a:solidFill>
                  <a:srgbClr val="333333"/>
                </a:solidFill>
                <a:effectLst/>
                <a:latin typeface="Calibri"/>
                <a:ea typeface="Calibri"/>
                <a:cs typeface="Calibri"/>
              </a:rPr>
              <a:t>Verhoogde kans op infectie; </a:t>
            </a:r>
          </a:p>
          <a:p>
            <a:pPr marL="742950" lvl="1" indent="-285750">
              <a:buFont typeface="Arial" panose="020B0604020202020204" pitchFamily="34" charset="0"/>
              <a:buChar char="•"/>
            </a:pPr>
            <a:r>
              <a:rPr lang="nl-NL" b="0" i="0">
                <a:solidFill>
                  <a:srgbClr val="333333"/>
                </a:solidFill>
                <a:effectLst/>
                <a:latin typeface="Calibri"/>
                <a:ea typeface="Calibri"/>
                <a:cs typeface="Calibri"/>
              </a:rPr>
              <a:t>Verhoogde kans op sommige vormen van kanker, met name huidkanker en lymfklierkanker;</a:t>
            </a:r>
            <a:endParaRPr lang="nl-NL" i="0">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nl-NL" b="0" i="0">
                <a:effectLst/>
                <a:latin typeface="Calibri" panose="020F0502020204030204" pitchFamily="34" charset="0"/>
                <a:ea typeface="Calibri" panose="020F0502020204030204" pitchFamily="34" charset="0"/>
                <a:cs typeface="Calibri" panose="020F0502020204030204" pitchFamily="34" charset="0"/>
              </a:rPr>
              <a:t>Diabetes; </a:t>
            </a:r>
            <a:r>
              <a:rPr lang="nl-NL" i="0">
                <a:latin typeface="Calibri" panose="020F0502020204030204" pitchFamily="34" charset="0"/>
                <a:ea typeface="Calibri" panose="020F0502020204030204" pitchFamily="34" charset="0"/>
                <a:cs typeface="Calibri" panose="020F0502020204030204" pitchFamily="34" charset="0"/>
              </a:rPr>
              <a:t>suikerziekte kan terugkomen en de medicijnen tegen afstoting kunnen suikerziekte geven</a:t>
            </a:r>
            <a:endParaRPr lang="nl-NL" b="0" i="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a:effectLst/>
                <a:latin typeface="Calibri" panose="020F0502020204030204" pitchFamily="34" charset="0"/>
                <a:ea typeface="Calibri" panose="020F0502020204030204" pitchFamily="34" charset="0"/>
                <a:cs typeface="Calibri" panose="020F0502020204030204" pitchFamily="34" charset="0"/>
              </a:rPr>
              <a:t>Hoge bloeddruk; </a:t>
            </a:r>
            <a:r>
              <a:rPr lang="nl-NL" i="0" kern="100">
                <a:effectLst/>
                <a:latin typeface="Calibri" panose="020F0502020204030204" pitchFamily="34" charset="0"/>
                <a:ea typeface="Calibri" panose="020F0502020204030204" pitchFamily="34" charset="0"/>
                <a:cs typeface="Calibri" panose="020F0502020204030204" pitchFamily="34" charset="0"/>
              </a:rPr>
              <a:t>Hoge bloeddruk kan terugkomen of ontstaan door de medicijnen</a:t>
            </a:r>
          </a:p>
          <a:p>
            <a:pPr marL="742950" lvl="1" indent="-285750" algn="l">
              <a:buFont typeface="Arial" panose="020B0604020202020204" pitchFamily="34" charset="0"/>
              <a:buChar char="•"/>
            </a:pPr>
            <a:endParaRPr lang="nl-NL" b="0" i="0">
              <a:solidFill>
                <a:srgbClr val="333333"/>
              </a:solidFill>
              <a:effectLst/>
              <a:latin typeface="Calibri"/>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20</a:t>
            </a:fld>
            <a:endParaRPr lang="nl-NL"/>
          </a:p>
        </p:txBody>
      </p:sp>
    </p:spTree>
    <p:extLst>
      <p:ext uri="{BB962C8B-B14F-4D97-AF65-F5344CB8AC3E}">
        <p14:creationId xmlns:p14="http://schemas.microsoft.com/office/powerpoint/2010/main" val="127034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Calibri" panose="020F0502020204030204" pitchFamily="34" charset="0"/>
                <a:cs typeface="Times New Roman" panose="02020603050405020304" pitchFamily="18" charset="0"/>
              </a:rPr>
              <a:t>Tijdspad vertellen, inclusief 10 minuten pauze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cs typeface="Times New Roman" panose="02020603050405020304" pitchFamily="18" charset="0"/>
              </a:rPr>
              <a:t>Vragen tussendoor of aan het einde van ieder onderwerp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cs typeface="Times New Roman" panose="02020603050405020304" pitchFamily="18" charset="0"/>
              </a:rPr>
              <a:t>Elkaar aanvullen waar nodig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cs typeface="Times New Roman" panose="02020603050405020304" pitchFamily="18" charset="0"/>
              </a:rPr>
              <a:t>Vragen op het einde en ruimte om met elkaar in gesprek te gaan.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u="none">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u="none" kern="100">
                <a:effectLst/>
                <a:latin typeface="Calibri" panose="020F0502020204030204" pitchFamily="34" charset="0"/>
                <a:ea typeface="Calibri" panose="020F0502020204030204" pitchFamily="34" charset="0"/>
                <a:cs typeface="Calibri" panose="020F0502020204030204" pitchFamily="34" charset="0"/>
              </a:rPr>
              <a:t>Vermelden indien van toepassing dat deze voorlichting is naast de voorlichting in eigen centrum, niet </a:t>
            </a:r>
            <a:r>
              <a:rPr lang="nl-NL" b="0" i="0" u="none" kern="100" err="1">
                <a:effectLst/>
                <a:latin typeface="Calibri" panose="020F0502020204030204" pitchFamily="34" charset="0"/>
                <a:ea typeface="Calibri" panose="020F0502020204030204" pitchFamily="34" charset="0"/>
                <a:cs typeface="Calibri" panose="020F0502020204030204" pitchFamily="34" charset="0"/>
              </a:rPr>
              <a:t>ipv</a:t>
            </a:r>
            <a:r>
              <a:rPr lang="nl-NL" b="0" i="0" u="none" kern="100">
                <a:effectLst/>
                <a:latin typeface="Calibri" panose="020F0502020204030204" pitchFamily="34" charset="0"/>
                <a:ea typeface="Calibri" panose="020F0502020204030204" pitchFamily="34" charset="0"/>
                <a:cs typeface="Calibri" panose="020F0502020204030204" pitchFamily="34" charset="0"/>
              </a:rPr>
              <a:t>. Kunnen soms lokaal kleine verschillen zijn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Slide Number Placeholder 3"/>
          <p:cNvSpPr>
            <a:spLocks noGrp="1"/>
          </p:cNvSpPr>
          <p:nvPr>
            <p:ph type="sldNum" sz="quarter" idx="5"/>
          </p:nvPr>
        </p:nvSpPr>
        <p:spPr/>
        <p:txBody>
          <a:bodyPr/>
          <a:lstStyle/>
          <a:p>
            <a:fld id="{604626F9-C059-4411-8ED0-7356B1CAC39B}" type="slidenum">
              <a:rPr lang="nl-NL" smtClean="0"/>
              <a:t>2</a:t>
            </a:fld>
            <a:endParaRPr lang="nl-NL"/>
          </a:p>
        </p:txBody>
      </p:sp>
    </p:spTree>
    <p:extLst>
      <p:ext uri="{BB962C8B-B14F-4D97-AF65-F5344CB8AC3E}">
        <p14:creationId xmlns:p14="http://schemas.microsoft.com/office/powerpoint/2010/main" val="45850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Het volgen van leefregels (leefstijl advies): </a:t>
            </a:r>
            <a:endParaRPr lang="nl-NL" b="0" i="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a:effectLst/>
                <a:latin typeface="Calibri" panose="020F0502020204030204" pitchFamily="34" charset="0"/>
                <a:ea typeface="Calibri" panose="020F0502020204030204" pitchFamily="34" charset="0"/>
                <a:cs typeface="Calibri" panose="020F0502020204030204" pitchFamily="34" charset="0"/>
              </a:rPr>
              <a:t>Hygiëne en voedingsadviezen </a:t>
            </a:r>
            <a:r>
              <a:rPr lang="nl-NL" kern="100">
                <a:effectLst/>
                <a:latin typeface="Calibri" panose="020F0502020204030204" pitchFamily="34" charset="0"/>
                <a:ea typeface="Calibri" panose="020F0502020204030204" pitchFamily="34" charset="0"/>
                <a:cs typeface="Calibri" panose="020F0502020204030204" pitchFamily="34" charset="0"/>
              </a:rPr>
              <a:t>(geen </a:t>
            </a:r>
            <a:r>
              <a:rPr lang="nl-NL" kern="100" err="1">
                <a:effectLst/>
                <a:latin typeface="Calibri" panose="020F0502020204030204" pitchFamily="34" charset="0"/>
                <a:ea typeface="Calibri" panose="020F0502020204030204" pitchFamily="34" charset="0"/>
                <a:cs typeface="Calibri" panose="020F0502020204030204" pitchFamily="34" charset="0"/>
              </a:rPr>
              <a:t>hoogrisico</a:t>
            </a:r>
            <a:r>
              <a:rPr lang="nl-NL" kern="100">
                <a:effectLst/>
                <a:latin typeface="Calibri" panose="020F0502020204030204" pitchFamily="34" charset="0"/>
                <a:ea typeface="Calibri" panose="020F0502020204030204" pitchFamily="34" charset="0"/>
                <a:cs typeface="Calibri" panose="020F0502020204030204" pitchFamily="34" charset="0"/>
              </a:rPr>
              <a:t> voedingsmiddelen zoals rauw vlees of rauwe eieren ongepasteuriseerde melk). </a:t>
            </a:r>
            <a:endParaRPr lang="nl-NL" b="0" i="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Voorschriften om zonexpositie te beperken; </a:t>
            </a:r>
          </a:p>
          <a:p>
            <a:pPr lvl="0"/>
            <a:endParaRPr lang="nl-NL" sz="1200" kern="120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Calibri" panose="020F0502020204030204" pitchFamily="34" charset="0"/>
                <a:cs typeface="Calibri" panose="020F0502020204030204" pitchFamily="34" charset="0"/>
              </a:rPr>
              <a:t>Patiënten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Calibri" panose="020F0502020204030204" pitchFamily="34" charset="0"/>
                <a:cs typeface="Calibri" panose="020F0502020204030204" pitchFamily="34" charset="0"/>
              </a:rPr>
              <a:t>Blijven levenslang onder controle van het ziekenhuis;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Calibri" panose="020F0502020204030204" pitchFamily="34" charset="0"/>
                <a:cs typeface="Calibri" panose="020F0502020204030204" pitchFamily="34" charset="0"/>
              </a:rPr>
              <a:t>Symptomen van infecties monitoren; </a:t>
            </a:r>
            <a:r>
              <a:rPr lang="nl-NL" sz="1200" b="1" kern="1200">
                <a:solidFill>
                  <a:schemeClr val="tx1"/>
                </a:solidFill>
                <a:latin typeface="+mn-lt"/>
                <a:ea typeface="+mn-ea"/>
                <a:cs typeface="+mn-cs"/>
              </a:rPr>
              <a:t>koorts, plekjes op de huid. </a:t>
            </a:r>
            <a:endParaRPr lang="nl-NL" b="0" i="0">
              <a:solidFill>
                <a:srgbClr val="333333"/>
              </a:solidFill>
              <a:effectLst/>
              <a:latin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21</a:t>
            </a:fld>
            <a:endParaRPr lang="nl-NL"/>
          </a:p>
        </p:txBody>
      </p:sp>
    </p:spTree>
    <p:extLst>
      <p:ext uri="{BB962C8B-B14F-4D97-AF65-F5344CB8AC3E}">
        <p14:creationId xmlns:p14="http://schemas.microsoft.com/office/powerpoint/2010/main" val="234636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Calibri" panose="020F0502020204030204" pitchFamily="34" charset="0"/>
                <a:cs typeface="Calibri" panose="020F0502020204030204" pitchFamily="34" charset="0"/>
              </a:rPr>
              <a:t>Mogelijke psychische gevolgen: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Calibri" panose="020F0502020204030204" pitchFamily="34" charset="0"/>
                <a:cs typeface="Calibri" panose="020F0502020204030204" pitchFamily="34" charset="0"/>
              </a:rPr>
              <a:t> - sommige patiënten kunnen angstig zijn voor de operatie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i="0">
                <a:solidFill>
                  <a:srgbClr val="333333"/>
                </a:solidFill>
                <a:effectLst/>
                <a:latin typeface="Calibri" panose="020F0502020204030204" pitchFamily="34" charset="0"/>
                <a:cs typeface="Calibri" panose="020F0502020204030204" pitchFamily="34" charset="0"/>
              </a:rPr>
              <a:t>Angstig voor afstoting van de nier.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i="0">
                <a:solidFill>
                  <a:srgbClr val="333333"/>
                </a:solidFill>
                <a:effectLst/>
                <a:latin typeface="Calibri" panose="020F0502020204030204" pitchFamily="34" charset="0"/>
                <a:cs typeface="Calibri" panose="020F0502020204030204" pitchFamily="34" charset="0"/>
              </a:rPr>
              <a:t> schuldgevoelens ervaren naar de donor toe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i="0">
                <a:solidFill>
                  <a:srgbClr val="333333"/>
                </a:solidFill>
                <a:effectLst/>
                <a:latin typeface="Calibri" panose="020F0502020204030204" pitchFamily="34" charset="0"/>
                <a:cs typeface="Calibri" panose="020F0502020204030204" pitchFamily="34" charset="0"/>
              </a:rPr>
              <a:t>moeite om te accepteren dat zij een nier van een ander bij zich dragen.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22</a:t>
            </a:fld>
            <a:endParaRPr lang="nl-NL"/>
          </a:p>
        </p:txBody>
      </p:sp>
    </p:spTree>
    <p:extLst>
      <p:ext uri="{BB962C8B-B14F-4D97-AF65-F5344CB8AC3E}">
        <p14:creationId xmlns:p14="http://schemas.microsoft.com/office/powerpoint/2010/main" val="2345365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Open Sans" pitchFamily="2" charset="0"/>
              </a:rPr>
              <a:t>Een nier van een overleden donor </a:t>
            </a:r>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Er is in Nederland een ernstig tekort aan orgaandonoren. Dit betekent dat organen die gebruikt kunnen worden voor transplantatie schaars zijn. Nederland werkt met 7 andere landen mee aan een uitwisseling van organen via </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EuroTransplant</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Door deze samenwerking is de pool aan nieren groter en daarmee de kans op een passende nier ook groter. Het koppelen van organen aan de juiste patiënt wordt gedaan aan de hand van regels die gebaseerd zijn op medisch urgentie en andere kenmerken zoals wachttijd, bloedgroep en weefsel overeenkomst (HLA).    </a:t>
            </a:r>
          </a:p>
          <a:p>
            <a:pPr algn="l"/>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In 2020 veranderde het registratiesysteem in Nederland waarbij wij van een actieve registratie (“</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opt</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-in”) naar een geen bezwaar (“</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opt</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-out”) systeem gaan. Dit betekent dat iedereen bezwaar kan maken als zij geen donor willen zijn of juist zich kunnen registreren als donor. Maar als je geen van beide doet, wordt ervan uitgegaan dat je geen bezwaar hebt om donor te zijn na het overlijden.  </a:t>
            </a:r>
          </a:p>
          <a:p>
            <a:endParaRPr lang="nl-NL">
              <a:latin typeface="Calibri" panose="020F0502020204030204" pitchFamily="34" charset="0"/>
              <a:ea typeface="Calibri" panose="020F0502020204030204" pitchFamily="34" charset="0"/>
              <a:cs typeface="Calibri" panose="020F0502020204030204" pitchFamily="34" charset="0"/>
            </a:endParaRPr>
          </a:p>
          <a:p>
            <a:endParaRPr lang="nl-N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Uit NTS jaarverslag. 2024: 639 PM en 487 met levende donor in Nederland (totaal</a:t>
            </a:r>
            <a:r>
              <a:rPr lang="nl-NL" sz="1200" kern="1200"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 dus 1126)</a:t>
            </a:r>
            <a:r>
              <a:rPr lang="nl-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In</a:t>
            </a:r>
            <a:r>
              <a:rPr lang="nl-NL" sz="1200" kern="1200"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 Nederland 7 transplantatiecentra.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Ongeveer</a:t>
            </a:r>
            <a:r>
              <a:rPr lang="en-US" sz="1200" kern="1200"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 1100 op de </a:t>
            </a:r>
            <a:r>
              <a:rPr lang="en-US" sz="1200" kern="1200" baseline="0" err="1">
                <a:solidFill>
                  <a:schemeClr val="tx1"/>
                </a:solidFill>
                <a:effectLst/>
                <a:latin typeface="Calibri" panose="020F0502020204030204" pitchFamily="34" charset="0"/>
                <a:ea typeface="Calibri" panose="020F0502020204030204" pitchFamily="34" charset="0"/>
                <a:cs typeface="Calibri" panose="020F0502020204030204" pitchFamily="34" charset="0"/>
              </a:rPr>
              <a:t>wachtlijst</a:t>
            </a:r>
            <a:r>
              <a:rPr lang="en-US" sz="1200" kern="1200"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kern="1200" baseline="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voor</a:t>
            </a:r>
            <a:r>
              <a:rPr lang="en-US" sz="1200" kern="1200"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kern="1200" baseline="0" err="1">
                <a:solidFill>
                  <a:schemeClr val="tx1"/>
                </a:solidFill>
                <a:effectLst/>
                <a:latin typeface="Calibri" panose="020F0502020204030204" pitchFamily="34" charset="0"/>
                <a:ea typeface="Calibri" panose="020F0502020204030204" pitchFamily="34" charset="0"/>
                <a:cs typeface="Calibri" panose="020F0502020204030204" pitchFamily="34" charset="0"/>
              </a:rPr>
              <a:t>een</a:t>
            </a:r>
            <a:r>
              <a:rPr lang="en-US" sz="1200" kern="1200"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 PM </a:t>
            </a:r>
            <a:r>
              <a:rPr lang="en-US" sz="1200" kern="1200" baseline="0" err="1">
                <a:solidFill>
                  <a:schemeClr val="tx1"/>
                </a:solidFill>
                <a:effectLst/>
                <a:latin typeface="Calibri" panose="020F0502020204030204" pitchFamily="34" charset="0"/>
                <a:ea typeface="Calibri" panose="020F0502020204030204" pitchFamily="34" charset="0"/>
                <a:cs typeface="Calibri" panose="020F0502020204030204" pitchFamily="34" charset="0"/>
              </a:rPr>
              <a:t>nier</a:t>
            </a:r>
            <a:r>
              <a:rPr lang="en-US" sz="1200" kern="1200" baseline="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nl-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23</a:t>
            </a:fld>
            <a:endParaRPr lang="nl-NL"/>
          </a:p>
        </p:txBody>
      </p:sp>
    </p:spTree>
    <p:extLst>
      <p:ext uri="{BB962C8B-B14F-4D97-AF65-F5344CB8AC3E}">
        <p14:creationId xmlns:p14="http://schemas.microsoft.com/office/powerpoint/2010/main" val="204563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1" i="0" u="none">
                <a:solidFill>
                  <a:srgbClr val="333333"/>
                </a:solidFill>
                <a:effectLst/>
                <a:latin typeface="Calibri" panose="020F0502020204030204" pitchFamily="34" charset="0"/>
                <a:cs typeface="Calibri" panose="020F0502020204030204" pitchFamily="34" charset="0"/>
              </a:rPr>
              <a:t>Voordelen van transplantatie met een overleden donor</a:t>
            </a:r>
          </a:p>
          <a:p>
            <a:pPr algn="l">
              <a:buFont typeface="Arial" panose="020B0604020202020204" pitchFamily="34" charset="0"/>
              <a:buChar char="•"/>
            </a:pPr>
            <a:r>
              <a:rPr lang="nl-NL" sz="1200" b="0" i="0">
                <a:solidFill>
                  <a:srgbClr val="333333"/>
                </a:solidFill>
                <a:effectLst/>
                <a:latin typeface="Calibri" panose="020F0502020204030204" pitchFamily="34" charset="0"/>
                <a:cs typeface="Calibri" panose="020F0502020204030204" pitchFamily="34" charset="0"/>
              </a:rPr>
              <a:t>De kwaliteit van leven is bij het merendeel van de patiënten beter dan bij dialyse en de overleving bij patiënten over het algemeen hoger ten opzichte van dialyse, afhankelijk van leeftijd en </a:t>
            </a:r>
            <a:r>
              <a:rPr lang="nl-NL" sz="1200" b="0" i="0" err="1">
                <a:solidFill>
                  <a:srgbClr val="333333"/>
                </a:solidFill>
                <a:effectLst/>
                <a:latin typeface="Calibri" panose="020F0502020204030204" pitchFamily="34" charset="0"/>
                <a:cs typeface="Calibri" panose="020F0502020204030204" pitchFamily="34" charset="0"/>
              </a:rPr>
              <a:t>comorbiditeit</a:t>
            </a:r>
            <a:r>
              <a:rPr lang="nl-NL" sz="1200" b="0" i="0">
                <a:solidFill>
                  <a:srgbClr val="333333"/>
                </a:solidFill>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nl-NL" sz="1200" b="0" i="0">
                <a:solidFill>
                  <a:srgbClr val="333333"/>
                </a:solidFill>
                <a:effectLst/>
                <a:latin typeface="Calibri" panose="020F0502020204030204" pitchFamily="34" charset="0"/>
                <a:cs typeface="Calibri" panose="020F0502020204030204" pitchFamily="34" charset="0"/>
              </a:rPr>
              <a:t>Kinderen krijgen voorrang op de wachtlijst met als doel de wachttijd te beperken; </a:t>
            </a:r>
          </a:p>
          <a:p>
            <a:pPr algn="l">
              <a:buFont typeface="Arial" panose="020B0604020202020204" pitchFamily="34" charset="0"/>
              <a:buChar char="•"/>
            </a:pPr>
            <a:r>
              <a:rPr lang="nl-NL" sz="1200" b="0" i="0">
                <a:solidFill>
                  <a:srgbClr val="333333"/>
                </a:solidFill>
                <a:effectLst/>
                <a:latin typeface="Calibri" panose="020F0502020204030204" pitchFamily="34" charset="0"/>
                <a:cs typeface="Calibri" panose="020F0502020204030204" pitchFamily="34" charset="0"/>
              </a:rPr>
              <a:t>Ouderen komen in aanmerking voor deelname aan een speciaal programma van Eurotransplant waarbij nieren van ouderen naar een ontvanger gaan van &gt; 65 jaar (“Old </a:t>
            </a:r>
            <a:r>
              <a:rPr lang="nl-NL" sz="1200" b="0" i="0" err="1">
                <a:solidFill>
                  <a:srgbClr val="333333"/>
                </a:solidFill>
                <a:effectLst/>
                <a:latin typeface="Calibri" panose="020F0502020204030204" pitchFamily="34" charset="0"/>
                <a:cs typeface="Calibri" panose="020F0502020204030204" pitchFamily="34" charset="0"/>
              </a:rPr>
              <a:t>for</a:t>
            </a:r>
            <a:r>
              <a:rPr lang="nl-NL" sz="1200" b="0" i="0">
                <a:solidFill>
                  <a:srgbClr val="333333"/>
                </a:solidFill>
                <a:effectLst/>
                <a:latin typeface="Calibri" panose="020F0502020204030204" pitchFamily="34" charset="0"/>
                <a:cs typeface="Calibri" panose="020F0502020204030204" pitchFamily="34" charset="0"/>
              </a:rPr>
              <a:t> Old”)  </a:t>
            </a:r>
          </a:p>
          <a:p>
            <a:pPr algn="l">
              <a:buFont typeface="Arial" panose="020B0604020202020204" pitchFamily="34" charset="0"/>
              <a:buChar char="•"/>
            </a:pPr>
            <a:endParaRPr lang="nl-NL" sz="1200" b="0" i="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None/>
            </a:pPr>
            <a:endParaRPr lang="nl-NL" sz="1200" b="0" i="0">
              <a:solidFill>
                <a:srgbClr val="333333"/>
              </a:solidFill>
              <a:effectLst/>
              <a:latin typeface="Calibri" panose="020F0502020204030204" pitchFamily="34" charset="0"/>
              <a:cs typeface="Calibri" panose="020F0502020204030204" pitchFamily="34" charset="0"/>
            </a:endParaRPr>
          </a:p>
          <a:p>
            <a:pPr algn="l"/>
            <a:r>
              <a:rPr lang="nl-NL" sz="1200" b="1" i="0" u="none">
                <a:solidFill>
                  <a:srgbClr val="333333"/>
                </a:solidFill>
                <a:effectLst/>
                <a:latin typeface="Calibri" panose="020F0502020204030204" pitchFamily="34" charset="0"/>
                <a:cs typeface="Calibri" panose="020F0502020204030204" pitchFamily="34" charset="0"/>
              </a:rPr>
              <a:t>Nadelen van transplantatie met een overleden donor</a:t>
            </a:r>
          </a:p>
          <a:p>
            <a:pPr marL="0" indent="0" algn="l">
              <a:buFont typeface="Arial" panose="020B0604020202020204" pitchFamily="34" charset="0"/>
              <a:buNone/>
            </a:pPr>
            <a:r>
              <a:rPr lang="nl-NL" sz="1200" b="0" i="0" u="none">
                <a:solidFill>
                  <a:srgbClr val="333333"/>
                </a:solidFill>
                <a:effectLst/>
                <a:latin typeface="Calibri" panose="020F0502020204030204" pitchFamily="34" charset="0"/>
                <a:cs typeface="Calibri" panose="020F0502020204030204" pitchFamily="34" charset="0"/>
              </a:rPr>
              <a:t>*Plaatsing op de wachtlijst bij nierfunctie onder de 15% of vanaf start dialyse. Indien in een later stadium goedkeuring voor transplantatie, dan geldt startdatum dialyse als ingangsdatum op de wachtlijst. </a:t>
            </a:r>
            <a:endParaRPr lang="nl-NL" sz="1200" i="0" kern="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kern="1200">
                <a:effectLst/>
                <a:latin typeface="Calibri" panose="020F0502020204030204" pitchFamily="34" charset="0"/>
                <a:ea typeface="Calibri" panose="020F0502020204030204" pitchFamily="34" charset="0"/>
                <a:cs typeface="Calibri" panose="020F0502020204030204" pitchFamily="34" charset="0"/>
              </a:rPr>
              <a:t>De gemiddelde overleving van de nier van een overleden donor is gemiddeld iets korter dan 10 jaar en van een levende donor bijna 15  jaar. Hierbij is gekeken naar het percentage patiënten dat nog in leven is </a:t>
            </a:r>
            <a:r>
              <a:rPr lang="nl-NL" sz="1200" b="1" i="0" kern="1200">
                <a:effectLst/>
                <a:latin typeface="Calibri" panose="020F0502020204030204" pitchFamily="34" charset="0"/>
                <a:ea typeface="Calibri" panose="020F0502020204030204" pitchFamily="34" charset="0"/>
                <a:cs typeface="Calibri" panose="020F0502020204030204" pitchFamily="34" charset="0"/>
              </a:rPr>
              <a:t>en </a:t>
            </a:r>
            <a:r>
              <a:rPr lang="nl-NL" sz="1200" i="0" kern="1200">
                <a:effectLst/>
                <a:latin typeface="Calibri" panose="020F0502020204030204" pitchFamily="34" charset="0"/>
                <a:ea typeface="Calibri" panose="020F0502020204030204" pitchFamily="34" charset="0"/>
                <a:cs typeface="Calibri" panose="020F0502020204030204" pitchFamily="34" charset="0"/>
              </a:rPr>
              <a:t>een voldoende  werkend transplantaat heeft.  Als je de oorzaak overlijden niet meetelt voor verlies van transplantaat dan is de overleving van de </a:t>
            </a:r>
            <a:r>
              <a:rPr lang="nl-NL" sz="1200" i="0" kern="1200" err="1">
                <a:effectLst/>
                <a:latin typeface="Calibri" panose="020F0502020204030204" pitchFamily="34" charset="0"/>
                <a:ea typeface="Calibri" panose="020F0502020204030204" pitchFamily="34" charset="0"/>
                <a:cs typeface="Calibri" panose="020F0502020204030204" pitchFamily="34" charset="0"/>
              </a:rPr>
              <a:t>transplantaatnier</a:t>
            </a:r>
            <a:r>
              <a:rPr lang="nl-NL" sz="1200" i="0" kern="1200">
                <a:effectLst/>
                <a:latin typeface="Calibri" panose="020F0502020204030204" pitchFamily="34" charset="0"/>
                <a:ea typeface="Calibri" panose="020F0502020204030204" pitchFamily="34" charset="0"/>
                <a:cs typeface="Calibri" panose="020F0502020204030204" pitchFamily="34" charset="0"/>
              </a:rPr>
              <a:t>   langer.  De overleving van patiënt </a:t>
            </a:r>
            <a:r>
              <a:rPr lang="nl-NL">
                <a:latin typeface="Calibri" panose="020F0502020204030204" pitchFamily="34" charset="0"/>
                <a:ea typeface="Calibri" panose="020F0502020204030204" pitchFamily="34" charset="0"/>
                <a:cs typeface="Calibri" panose="020F0502020204030204" pitchFamily="34" charset="0"/>
              </a:rPr>
              <a:t>en</a:t>
            </a:r>
            <a:r>
              <a:rPr lang="nl-NL" sz="1200" i="0" kern="1200">
                <a:effectLst/>
                <a:latin typeface="Calibri" panose="020F0502020204030204" pitchFamily="34" charset="0"/>
                <a:ea typeface="Calibri" panose="020F0502020204030204" pitchFamily="34" charset="0"/>
                <a:cs typeface="Calibri" panose="020F0502020204030204" pitchFamily="34" charset="0"/>
              </a:rPr>
              <a:t> transplantaat wordt bepaald door de gezondheid van de ontvanger </a:t>
            </a:r>
            <a:endParaRPr lang="nl-NL" sz="1200" i="0" kern="10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nl-NL" sz="1200" b="0" i="0">
              <a:solidFill>
                <a:srgbClr val="333333"/>
              </a:solidFill>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24</a:t>
            </a:fld>
            <a:endParaRPr lang="nl-NL"/>
          </a:p>
        </p:txBody>
      </p:sp>
    </p:spTree>
    <p:extLst>
      <p:ext uri="{BB962C8B-B14F-4D97-AF65-F5344CB8AC3E}">
        <p14:creationId xmlns:p14="http://schemas.microsoft.com/office/powerpoint/2010/main" val="91923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a:solidFill>
                  <a:srgbClr val="333333"/>
                </a:solidFill>
                <a:effectLst/>
                <a:latin typeface="Calibri" panose="020F0502020204030204" pitchFamily="34" charset="0"/>
                <a:cs typeface="Calibri" panose="020F0502020204030204" pitchFamily="34" charset="0"/>
              </a:rPr>
              <a:t>Patiënten moeten rekening houden met een dialysetijd van gemiddeld 2,6 jaar vanaf de eerste dag van dialyse afhankelijk van bloedgroep. Dit betekent dus dat de meeste patiënten eerst een tijd moeten dialyseren;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25</a:t>
            </a:fld>
            <a:endParaRPr lang="nl-NL"/>
          </a:p>
        </p:txBody>
      </p:sp>
    </p:spTree>
    <p:extLst>
      <p:ext uri="{BB962C8B-B14F-4D97-AF65-F5344CB8AC3E}">
        <p14:creationId xmlns:p14="http://schemas.microsoft.com/office/powerpoint/2010/main" val="1230765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Calibri" panose="020F0502020204030204" pitchFamily="34" charset="0"/>
                <a:cs typeface="Calibri" panose="020F0502020204030204" pitchFamily="34" charset="0"/>
              </a:rPr>
              <a:t>Een nier van een levende donor</a:t>
            </a:r>
            <a:r>
              <a:rPr lang="nl-NL" b="0" i="0">
                <a:solidFill>
                  <a:srgbClr val="333333"/>
                </a:solidFill>
                <a:effectLst/>
                <a:latin typeface="Calibri" panose="020F0502020204030204" pitchFamily="34" charset="0"/>
                <a:cs typeface="Calibri" panose="020F0502020204030204" pitchFamily="34" charset="0"/>
              </a:rPr>
              <a:t> </a:t>
            </a:r>
          </a:p>
          <a:p>
            <a:pPr algn="l"/>
            <a:r>
              <a:rPr lang="nl-NL" b="0" i="0">
                <a:solidFill>
                  <a:srgbClr val="333333"/>
                </a:solidFill>
                <a:effectLst/>
                <a:latin typeface="Calibri" panose="020F0502020204030204" pitchFamily="34" charset="0"/>
                <a:cs typeface="Calibri" panose="020F0502020204030204" pitchFamily="34" charset="0"/>
              </a:rPr>
              <a:t>Iets minder dan de helft van de transplantaties in Nederland wordt uitgevoerd met een nier van een levende donor. Dit kan een nier van een familielid, partner of goede vriend zijn. Soms wil iemand een nier schenken aan een </a:t>
            </a:r>
            <a:r>
              <a:rPr lang="nl-NL" i="0">
                <a:solidFill>
                  <a:srgbClr val="333333"/>
                </a:solidFill>
                <a:effectLst/>
                <a:latin typeface="Calibri" panose="020F0502020204030204" pitchFamily="34" charset="0"/>
                <a:cs typeface="Calibri" panose="020F0502020204030204" pitchFamily="34" charset="0"/>
              </a:rPr>
              <a:t>onbekende patiënt. Dit wordt anonieme of altruïstische </a:t>
            </a:r>
            <a:r>
              <a:rPr lang="nl-NL" i="0" err="1">
                <a:solidFill>
                  <a:srgbClr val="333333"/>
                </a:solidFill>
                <a:effectLst/>
                <a:latin typeface="Calibri" panose="020F0502020204030204" pitchFamily="34" charset="0"/>
                <a:cs typeface="Calibri" panose="020F0502020204030204" pitchFamily="34" charset="0"/>
              </a:rPr>
              <a:t>nierdonatie</a:t>
            </a:r>
            <a:r>
              <a:rPr lang="nl-NL" i="0">
                <a:solidFill>
                  <a:srgbClr val="333333"/>
                </a:solidFill>
                <a:effectLst/>
                <a:latin typeface="Calibri" panose="020F0502020204030204" pitchFamily="34" charset="0"/>
                <a:cs typeface="Calibri" panose="020F0502020204030204" pitchFamily="34" charset="0"/>
              </a:rPr>
              <a:t> genoemd.  </a:t>
            </a:r>
          </a:p>
          <a:p>
            <a:pPr algn="l"/>
            <a:r>
              <a:rPr lang="nl-NL" i="0">
                <a:solidFill>
                  <a:srgbClr val="333333"/>
                </a:solidFill>
                <a:effectLst/>
                <a:latin typeface="Calibri" panose="020F0502020204030204" pitchFamily="34" charset="0"/>
                <a:cs typeface="Calibri" panose="020F0502020204030204" pitchFamily="34" charset="0"/>
              </a:rPr>
              <a:t>Totaal 487 transplantaties met nier levende donor (2024), waarvan 62 anoniem (website NTS).</a:t>
            </a:r>
          </a:p>
          <a:p>
            <a:pPr algn="l"/>
            <a:endParaRPr lang="nl-NL" b="1" i="0">
              <a:solidFill>
                <a:srgbClr val="333333"/>
              </a:solidFill>
              <a:effectLst/>
              <a:latin typeface="Calibri" panose="020F0502020204030204" pitchFamily="34" charset="0"/>
              <a:cs typeface="Calibri" panose="020F0502020204030204" pitchFamily="34" charset="0"/>
            </a:endParaRPr>
          </a:p>
          <a:p>
            <a:pPr algn="l"/>
            <a:r>
              <a:rPr lang="nl-NL" b="1" i="0" u="none">
                <a:solidFill>
                  <a:srgbClr val="333333"/>
                </a:solidFill>
                <a:effectLst/>
                <a:latin typeface="Calibri" panose="020F0502020204030204" pitchFamily="34" charset="0"/>
                <a:cs typeface="Calibri" panose="020F0502020204030204" pitchFamily="34" charset="0"/>
              </a:rPr>
              <a:t>Voordelen van transplantatie met een levende donor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korte wachttijd (niet afhankelijk van de beschikbaarheid van een orgaan van een overleden donor);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mogelijkheid om dialyse te voorkomen (pré-</a:t>
            </a:r>
            <a:r>
              <a:rPr lang="nl-NL" b="0" i="0" err="1">
                <a:solidFill>
                  <a:srgbClr val="333333"/>
                </a:solidFill>
                <a:effectLst/>
                <a:latin typeface="Calibri" panose="020F0502020204030204" pitchFamily="34" charset="0"/>
                <a:cs typeface="Calibri" panose="020F0502020204030204" pitchFamily="34" charset="0"/>
              </a:rPr>
              <a:t>emptieve</a:t>
            </a:r>
            <a:r>
              <a:rPr lang="nl-NL" b="0" i="0">
                <a:solidFill>
                  <a:srgbClr val="333333"/>
                </a:solidFill>
                <a:effectLst/>
                <a:latin typeface="Calibri" panose="020F0502020204030204" pitchFamily="34" charset="0"/>
                <a:cs typeface="Calibri" panose="020F0502020204030204" pitchFamily="34" charset="0"/>
              </a:rPr>
              <a:t> transplantatie):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Een nier van een levende nier donor gaat gemiddeld tweemaal zo lang mee als een nier van een overleden donor;</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levensduur van een levende donor nier is gemiddeld 20-25 jaar. De nieren van levende donoren zijn in een betere conditie omdat:</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operatie wordt gepland; </a:t>
            </a:r>
            <a:endParaRPr lang="nl-NL" b="0" i="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i="0" kern="100">
                <a:effectLst/>
                <a:latin typeface="Calibri" panose="020F0502020204030204" pitchFamily="34" charset="0"/>
                <a:ea typeface="Calibri" panose="020F0502020204030204" pitchFamily="34" charset="0"/>
                <a:cs typeface="Calibri" panose="020F0502020204030204" pitchFamily="34" charset="0"/>
              </a:rPr>
              <a:t>de levende donoren doorgaans donoren zijn die in goede gezondheid verkeren. </a:t>
            </a:r>
            <a:endParaRPr lang="nl-NL" b="0" i="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nier minder lang buiten het lichaam blijft;</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Levende </a:t>
            </a:r>
            <a:r>
              <a:rPr lang="nl-NL" b="0" i="0" err="1">
                <a:solidFill>
                  <a:srgbClr val="333333"/>
                </a:solidFill>
                <a:effectLst/>
                <a:latin typeface="Calibri" panose="020F0502020204030204" pitchFamily="34" charset="0"/>
                <a:cs typeface="Calibri" panose="020F0502020204030204" pitchFamily="34" charset="0"/>
              </a:rPr>
              <a:t>nierdonoren</a:t>
            </a:r>
            <a:r>
              <a:rPr lang="nl-NL" b="0" i="0">
                <a:solidFill>
                  <a:srgbClr val="333333"/>
                </a:solidFill>
                <a:effectLst/>
                <a:latin typeface="Calibri" panose="020F0502020204030204" pitchFamily="34" charset="0"/>
                <a:cs typeface="Calibri" panose="020F0502020204030204" pitchFamily="34" charset="0"/>
              </a:rPr>
              <a:t> zorgen ervoor dat er meer niertransplantaties uitgevoerd kunnen worden, hiervan profiteren ook patiënten zonder levende donor. </a:t>
            </a:r>
          </a:p>
          <a:p>
            <a:pPr algn="l">
              <a:buFont typeface="Arial" panose="020B0604020202020204" pitchFamily="34" charset="0"/>
              <a:buNone/>
            </a:pPr>
            <a:endParaRPr lang="nl-NL" b="0" i="0">
              <a:solidFill>
                <a:srgbClr val="333333"/>
              </a:solidFill>
              <a:effectLst/>
              <a:latin typeface="Calibri" panose="020F0502020204030204" pitchFamily="34" charset="0"/>
              <a:cs typeface="Calibri" panose="020F0502020204030204" pitchFamily="34" charset="0"/>
            </a:endParaRPr>
          </a:p>
          <a:p>
            <a:pPr algn="l"/>
            <a:r>
              <a:rPr lang="nl-NL" b="1" i="0" u="none">
                <a:solidFill>
                  <a:srgbClr val="333333"/>
                </a:solidFill>
                <a:effectLst/>
                <a:latin typeface="Calibri" panose="020F0502020204030204" pitchFamily="34" charset="0"/>
                <a:cs typeface="Calibri" panose="020F0502020204030204" pitchFamily="34" charset="0"/>
              </a:rPr>
              <a:t>Nadelen van transplantatie met een levende donor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Veel patiënten vinden het moeilijk om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bij leven te bespreken en een donor te vinden;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Patiënten kunnen moeite hebben met het accepteren van een levende donornier (in het bijzonder van een volwassen kind);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Er kan sprake zijn van veranderingen in de relatie (in een positieve- of negatieve zin).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Ook een nier van een levende donor heeft geen onbeperkte levensduur waardoor op langere termijn hervatting van nierfunctie vervangende therapie of </a:t>
            </a:r>
            <a:r>
              <a:rPr lang="nl-NL" b="0" i="0" err="1">
                <a:solidFill>
                  <a:srgbClr val="333333"/>
                </a:solidFill>
                <a:effectLst/>
                <a:latin typeface="Calibri" panose="020F0502020204030204" pitchFamily="34" charset="0"/>
                <a:cs typeface="Calibri" panose="020F0502020204030204" pitchFamily="34" charset="0"/>
              </a:rPr>
              <a:t>retransplantatie</a:t>
            </a:r>
            <a:r>
              <a:rPr lang="nl-NL" b="0" i="0">
                <a:solidFill>
                  <a:srgbClr val="333333"/>
                </a:solidFill>
                <a:effectLst/>
                <a:latin typeface="Calibri" panose="020F0502020204030204" pitchFamily="34" charset="0"/>
                <a:cs typeface="Calibri" panose="020F0502020204030204" pitchFamily="34" charset="0"/>
              </a:rPr>
              <a:t> nodig kan zijn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26</a:t>
            </a:fld>
            <a:endParaRPr lang="nl-NL"/>
          </a:p>
        </p:txBody>
      </p:sp>
    </p:spTree>
    <p:extLst>
      <p:ext uri="{BB962C8B-B14F-4D97-AF65-F5344CB8AC3E}">
        <p14:creationId xmlns:p14="http://schemas.microsoft.com/office/powerpoint/2010/main" val="2938149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33333"/>
                </a:solidFill>
                <a:effectLst/>
                <a:latin typeface="Calibri" panose="020F0502020204030204" pitchFamily="34" charset="0"/>
                <a:cs typeface="Calibri" panose="020F0502020204030204" pitchFamily="34" charset="0"/>
              </a:rPr>
              <a:t>In dit geval staat een persoon bij leven een nier af aan een patiënt met een terminale nierinsufficiëntie. </a:t>
            </a:r>
          </a:p>
          <a:p>
            <a:r>
              <a:rPr lang="nl-NL" b="0" i="0">
                <a:solidFill>
                  <a:srgbClr val="333333"/>
                </a:solidFill>
                <a:effectLst/>
                <a:latin typeface="Calibri" panose="020F0502020204030204" pitchFamily="34" charset="0"/>
                <a:cs typeface="Calibri" panose="020F0502020204030204" pitchFamily="34" charset="0"/>
              </a:rPr>
              <a:t>Iedereen die gezond is kan veilig een nier afstaan. Dankzij de reservecapaciteit is één gezonde nier in staat om alle nierfuncties goed uit te voeren, ieder gezond mens kan dus met één nier prima verder leven. </a:t>
            </a:r>
          </a:p>
          <a:p>
            <a:r>
              <a:rPr lang="nl-NL" b="0" i="0">
                <a:solidFill>
                  <a:srgbClr val="333333"/>
                </a:solidFill>
                <a:effectLst/>
                <a:latin typeface="Calibri" panose="020F0502020204030204" pitchFamily="34" charset="0"/>
                <a:cs typeface="Calibri" panose="020F0502020204030204" pitchFamily="34" charset="0"/>
              </a:rPr>
              <a:t>Een donor moet goed geïnformeerd zijn over alle voor- en nadelen. </a:t>
            </a:r>
          </a:p>
          <a:p>
            <a:r>
              <a:rPr lang="nl-NL" b="0" i="0">
                <a:solidFill>
                  <a:srgbClr val="333333"/>
                </a:solidFill>
                <a:effectLst/>
                <a:latin typeface="Calibri" panose="020F0502020204030204" pitchFamily="34" charset="0"/>
                <a:cs typeface="Calibri" panose="020F0502020204030204" pitchFamily="34" charset="0"/>
              </a:rPr>
              <a:t>Een nier moet vrijwillig worden afgestaan.</a:t>
            </a:r>
          </a:p>
          <a:p>
            <a:endParaRPr lang="nl-NL" b="0" i="0">
              <a:solidFill>
                <a:srgbClr val="333333"/>
              </a:solidFill>
              <a:effectLst/>
              <a:latin typeface="Calibri" panose="020F0502020204030204" pitchFamily="34" charset="0"/>
              <a:cs typeface="Calibri" panose="020F0502020204030204" pitchFamily="34" charset="0"/>
            </a:endParaRPr>
          </a:p>
          <a:p>
            <a:pPr algn="l"/>
            <a:r>
              <a:rPr lang="nl-NL" b="1" i="0">
                <a:solidFill>
                  <a:srgbClr val="333333"/>
                </a:solidFill>
                <a:effectLst/>
                <a:latin typeface="Calibri" panose="020F0502020204030204" pitchFamily="34" charset="0"/>
                <a:cs typeface="Calibri" panose="020F0502020204030204" pitchFamily="34" charset="0"/>
              </a:rPr>
              <a:t>Bespreekbaar maken</a:t>
            </a:r>
            <a:endParaRPr lang="nl-NL" b="0" i="0">
              <a:solidFill>
                <a:srgbClr val="333333"/>
              </a:solidFill>
              <a:effectLst/>
              <a:latin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cs typeface="Calibri" panose="020F0502020204030204" pitchFamily="34" charset="0"/>
              </a:rPr>
              <a:t>Veel patiënten vinden het lastig om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bij leven te bespreken met hun naasten. Zij willen liever niet dat een persoon voor hen in een ziekenhuis opgenomen wordt en maken zich zorgen over de risico’s voor de donor. Ook zijn mensen bang voor afwijzing door de potentiële donor en verlies van sociale contacten. Patiënten willen graag dat het aanbod geheel vrijwillig is. Door “Nierdonatie bij Leven” niet bespreekbaar te maken zijn familie en bekenden vaak niet op de hoogte van deze behandelmogelijkheid.  </a:t>
            </a:r>
          </a:p>
          <a:p>
            <a:endParaRPr lang="nl-NL">
              <a:latin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27</a:t>
            </a:fld>
            <a:endParaRPr lang="nl-NL"/>
          </a:p>
        </p:txBody>
      </p:sp>
    </p:spTree>
    <p:extLst>
      <p:ext uri="{BB962C8B-B14F-4D97-AF65-F5344CB8AC3E}">
        <p14:creationId xmlns:p14="http://schemas.microsoft.com/office/powerpoint/2010/main" val="4250485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Calibri" panose="020F0502020204030204" pitchFamily="34" charset="0"/>
                <a:cs typeface="Calibri" panose="020F0502020204030204" pitchFamily="34" charset="0"/>
              </a:rPr>
              <a:t>Mogelijke fysieke gevolgen</a:t>
            </a:r>
            <a:endParaRPr lang="nl-NL" b="0" i="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Een donor moet weten dat elke operatie een risico met zich mee brengt. De kans op een complicatie na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bij leven is zeer klein maar niet afwezig: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Een litteken van de operatie (vaak is het wel beperkt litteken in de onderbuik bij verwijdering van de nier via een kijkoperatie);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Wondinfectie;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Trombose;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Spierpijn ten gevolge van de operatie;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Verminderde energie/vermoeidheid; </a:t>
            </a:r>
          </a:p>
          <a:p>
            <a:pPr marL="742950" lvl="1" indent="-285750"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Overlijden (3 op de 10.000).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Wat zijn de consequenties voor de gezondheid van de donor op de lange termijn? Sommige studies laten zien dat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mogelijk met een heel klein risico op nierfalen gepaard gaat, maar dit risico is nog steeds lager dan in de algemene bevolking.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Donoren zijn na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normaal vruchtbaar. Sommige studies laten zien dat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door jonge vrouwen bij zwangerschap mogelijk met een zeer beperkte verhoging van het risico op </a:t>
            </a:r>
            <a:r>
              <a:rPr lang="nl-NL" b="0" i="0" err="1">
                <a:solidFill>
                  <a:srgbClr val="333333"/>
                </a:solidFill>
                <a:effectLst/>
                <a:latin typeface="Calibri" panose="020F0502020204030204" pitchFamily="34" charset="0"/>
                <a:cs typeface="Calibri" panose="020F0502020204030204" pitchFamily="34" charset="0"/>
              </a:rPr>
              <a:t>o.h.a</a:t>
            </a:r>
            <a:r>
              <a:rPr lang="nl-NL" b="0" i="0">
                <a:solidFill>
                  <a:srgbClr val="333333"/>
                </a:solidFill>
                <a:effectLst/>
                <a:latin typeface="Calibri" panose="020F0502020204030204" pitchFamily="34" charset="0"/>
                <a:cs typeface="Calibri" panose="020F0502020204030204" pitchFamily="34" charset="0"/>
              </a:rPr>
              <a:t>. milde vorm van zwangerschapsvergiftiging (pre-eclampsie) gepaard gaat.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Het gebeurt maar zelden, maar mochten </a:t>
            </a:r>
            <a:r>
              <a:rPr lang="nl-NL" b="0" i="0" err="1">
                <a:solidFill>
                  <a:srgbClr val="333333"/>
                </a:solidFill>
                <a:effectLst/>
                <a:latin typeface="Calibri" panose="020F0502020204030204" pitchFamily="34" charset="0"/>
                <a:cs typeface="Calibri" panose="020F0502020204030204" pitchFamily="34" charset="0"/>
              </a:rPr>
              <a:t>nierdonoren</a:t>
            </a:r>
            <a:r>
              <a:rPr lang="nl-NL" b="0" i="0">
                <a:solidFill>
                  <a:srgbClr val="333333"/>
                </a:solidFill>
                <a:effectLst/>
                <a:latin typeface="Calibri" panose="020F0502020204030204" pitchFamily="34" charset="0"/>
                <a:cs typeface="Calibri" panose="020F0502020204030204" pitchFamily="34" charset="0"/>
              </a:rPr>
              <a:t> ooit een nier nodig hebben, dan krijgen ze voorrang op de wachtlijst van Eurotransplant waarbij wachttijd aanzienlijk bekort wordt, maar nog wel afhankelijk blijft van andere factoren zoals bloedgroep, weefselovereenkomst en eventuele antistoffen tegen vreemde weefselkenmerken </a:t>
            </a:r>
          </a:p>
          <a:p>
            <a:pPr algn="l">
              <a:buFont typeface="Arial" panose="020B0604020202020204" pitchFamily="34" charset="0"/>
              <a:buChar char="•"/>
            </a:pPr>
            <a:endParaRPr lang="nl-NL" b="0" i="0">
              <a:solidFill>
                <a:srgbClr val="333333"/>
              </a:solidFill>
              <a:effectLst/>
              <a:latin typeface="Calibri" panose="020F0502020204030204" pitchFamily="34" charset="0"/>
              <a:cs typeface="Calibri" panose="020F0502020204030204" pitchFamily="34" charset="0"/>
            </a:endParaRPr>
          </a:p>
          <a:p>
            <a:pPr algn="l"/>
            <a:r>
              <a:rPr lang="nl-NL" b="1" i="0">
                <a:solidFill>
                  <a:srgbClr val="333333"/>
                </a:solidFill>
                <a:effectLst/>
                <a:latin typeface="Open Sans" pitchFamily="2" charset="0"/>
              </a:rPr>
              <a:t>Mogelijke psychosociale gevolgen</a:t>
            </a:r>
            <a:endParaRPr lang="nl-NL" b="0" i="0">
              <a:solidFill>
                <a:srgbClr val="333333"/>
              </a:solidFill>
              <a:effectLst/>
              <a:latin typeface="Open Sans" pitchFamily="2" charset="0"/>
            </a:endParaRPr>
          </a:p>
          <a:p>
            <a:pPr algn="l">
              <a:buFont typeface="Arial" panose="020B0604020202020204" pitchFamily="34" charset="0"/>
              <a:buChar char="•"/>
            </a:pPr>
            <a:r>
              <a:rPr lang="nl-NL" b="0" i="0">
                <a:solidFill>
                  <a:srgbClr val="333333"/>
                </a:solidFill>
                <a:effectLst/>
                <a:latin typeface="Open Sans" pitchFamily="2" charset="0"/>
              </a:rPr>
              <a:t>De periode rondom de donatie kan als emotioneel worden ervaren. Deze bijkomende emoties kunnen door iedereen anders ervaren worden; </a:t>
            </a:r>
          </a:p>
          <a:p>
            <a:pPr algn="l">
              <a:buFont typeface="Arial" panose="020B0604020202020204" pitchFamily="34" charset="0"/>
              <a:buChar char="•"/>
            </a:pPr>
            <a:r>
              <a:rPr lang="nl-NL" b="0" i="0">
                <a:solidFill>
                  <a:srgbClr val="333333"/>
                </a:solidFill>
                <a:effectLst/>
                <a:latin typeface="Open Sans" pitchFamily="2" charset="0"/>
              </a:rPr>
              <a:t>Een donatie kan een verandering in de relatie tussen donor en ontvanger teweegbrengen.  </a:t>
            </a:r>
          </a:p>
          <a:p>
            <a:pPr algn="l">
              <a:buFont typeface="Arial" panose="020B0604020202020204" pitchFamily="34" charset="0"/>
              <a:buNone/>
            </a:pPr>
            <a:endParaRPr lang="nl-NL" b="0" i="0">
              <a:solidFill>
                <a:srgbClr val="333333"/>
              </a:solidFill>
              <a:effectLst/>
              <a:latin typeface="Calibri" panose="020F0502020204030204" pitchFamily="34" charset="0"/>
              <a:cs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28</a:t>
            </a:fld>
            <a:endParaRPr lang="nl-NL"/>
          </a:p>
        </p:txBody>
      </p:sp>
    </p:spTree>
    <p:extLst>
      <p:ext uri="{BB962C8B-B14F-4D97-AF65-F5344CB8AC3E}">
        <p14:creationId xmlns:p14="http://schemas.microsoft.com/office/powerpoint/2010/main" val="363354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Calibri" panose="020F0502020204030204" pitchFamily="34" charset="0"/>
                <a:cs typeface="Calibri" panose="020F0502020204030204" pitchFamily="34" charset="0"/>
              </a:rPr>
              <a:t>Wie kan een nier doneren</a:t>
            </a:r>
            <a:endParaRPr lang="nl-NL" b="0" i="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donor moet 18 jaar of ouder zijn (in principe geen bovengrens zolang de betreffende persoon gezond is);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donor moet wilsbekwaam zijn;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a:solidFill>
                  <a:srgbClr val="333333"/>
                </a:solidFill>
                <a:effectLst/>
                <a:latin typeface="Calibri" panose="020F0502020204030204" pitchFamily="34" charset="0"/>
                <a:cs typeface="Calibri" panose="020F0502020204030204" pitchFamily="34" charset="0"/>
              </a:rPr>
              <a:t>De donor is lichamelijke gezond en is emotioneel stabiel. Dit houdt o.a. in dat bloeduitslagen in orde zijn en er mag geen ziekte aanwezig zijn die de kans op een nierziekte vergroot. </a:t>
            </a:r>
            <a:endParaRPr lang="nl-NL" b="0" i="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i="0" kern="100">
                <a:effectLst/>
                <a:latin typeface="Calibri" panose="020F0502020204030204" pitchFamily="34" charset="0"/>
                <a:ea typeface="Calibri" panose="020F0502020204030204" pitchFamily="34" charset="0"/>
                <a:cs typeface="Calibri" panose="020F0502020204030204" pitchFamily="34" charset="0"/>
              </a:rPr>
              <a:t>Oudere donoren met diabetes zonder eindorgaancomplicaties die uitstekend gereguleerd zijn met minimale medicatie kunnen nog steeds een nier doneren.</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Bij erfelijke nierziekte bij de ontvanger mag de donor geen drager zijn van de erfelijke aanleg voor deze nierziekte;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Zowel bloedverwanten (bijv. ouders, broers en zussen, kinderen) als niet-bloedverwanten (bijv. partners, aangetrouwde familieleden, vrienden) mogen doneren bij leven;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a:solidFill>
                  <a:srgbClr val="333333"/>
                </a:solidFill>
                <a:effectLst/>
                <a:latin typeface="Calibri" panose="020F0502020204030204" pitchFamily="34" charset="0"/>
                <a:cs typeface="Calibri" panose="020F0502020204030204" pitchFamily="34" charset="0"/>
              </a:rPr>
              <a:t>De bloedgroep moet in principe passen bij de ontvanger om rechtstreeks te kunnen donoren.</a:t>
            </a:r>
            <a:r>
              <a:rPr lang="nl-NL" sz="1800" i="0" kern="100">
                <a:solidFill>
                  <a:srgbClr val="EE0000"/>
                </a:solidFill>
                <a:effectLst/>
                <a:latin typeface="Aptos" panose="020B0004020202020204" pitchFamily="34" charset="0"/>
                <a:ea typeface="Aptos" panose="020B0004020202020204" pitchFamily="34" charset="0"/>
                <a:cs typeface="Times New Roman" panose="02020603050405020304" pitchFamily="18" charset="0"/>
              </a:rPr>
              <a:t> </a:t>
            </a:r>
            <a:r>
              <a:rPr lang="nl-NL" i="0" kern="100">
                <a:effectLst/>
                <a:latin typeface="Calibri" panose="020F0502020204030204" pitchFamily="34" charset="0"/>
                <a:ea typeface="Calibri" panose="020F0502020204030204" pitchFamily="34" charset="0"/>
                <a:cs typeface="Calibri" panose="020F0502020204030204" pitchFamily="34" charset="0"/>
              </a:rPr>
              <a:t>Als de bloedgroep niet passend is en er ook geen match is in het cross-over programma kan worden gekeken of een transplantatie over de bloedgroep heen mogelijk is. Hierbij wordt na een uitgebreide voorbehandeling gekeken of de transplantatie toch rechtstreeks mogelijk wordt. </a:t>
            </a:r>
            <a:endParaRPr lang="nl-NL" b="0" i="0">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het weefsteltype van de donor moet bij de ontvanger passen om rechtstreeks te kunnen doneren;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Het doneren van een nier moet volledig vrijwillig zijn, de donor mag niet onder druk gezet worden;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Er mag geen sprake zijn van financieel of materieel gewin bij donatie.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29</a:t>
            </a:fld>
            <a:endParaRPr lang="nl-NL"/>
          </a:p>
        </p:txBody>
      </p:sp>
    </p:spTree>
    <p:extLst>
      <p:ext uri="{BB962C8B-B14F-4D97-AF65-F5344CB8AC3E}">
        <p14:creationId xmlns:p14="http://schemas.microsoft.com/office/powerpoint/2010/main" val="2677589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sng">
                <a:solidFill>
                  <a:srgbClr val="333333"/>
                </a:solidFill>
                <a:effectLst/>
                <a:latin typeface="Calibri" panose="020F0502020204030204" pitchFamily="34" charset="0"/>
                <a:cs typeface="Calibri" panose="020F0502020204030204" pitchFamily="34" charset="0"/>
              </a:rPr>
              <a:t>Het cross-over programma </a:t>
            </a:r>
            <a:endParaRPr lang="nl-NL" b="0" i="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Als er sprake is van een niet passende bloedgroep of een positieve kruisproef kan een ruil overwogen worden met een ander koppel met soortgelijke problemen, het zogenaamde landelijke cross-over programma;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Viermaal per jaar zorgt de Nederlandse Transplantatie Stichting voor het matchen van koppels in het programma;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We streven zoveel mogelijk naar uitvoering van alle transplantaties binnen één ruil op dezelfde dag plaats; bij uitzondering kan daar korte tijd tussen zitten (meestal niet langer dan 1 dag)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koppels blijven anoniem voor elkaar (wel bestaat de mogelijkheid om via de transplantatiecoördinator een anoniem kaartje, bericht of brief te sturen);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donor reist naar het centrum van de nieuwe ontvanger; ontvangers blijven in hun eigen centrum.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Ook vrijwillige deelname aan het cross-over programma door compatibele koppels behoort tot de mogelijkheden</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31</a:t>
            </a:fld>
            <a:endParaRPr lang="nl-NL"/>
          </a:p>
        </p:txBody>
      </p:sp>
    </p:spTree>
    <p:extLst>
      <p:ext uri="{BB962C8B-B14F-4D97-AF65-F5344CB8AC3E}">
        <p14:creationId xmlns:p14="http://schemas.microsoft.com/office/powerpoint/2010/main" val="165670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33333"/>
                </a:solidFill>
                <a:effectLst/>
                <a:latin typeface="Calibri" panose="020F0502020204030204" pitchFamily="34" charset="0"/>
                <a:cs typeface="Calibri" panose="020F0502020204030204" pitchFamily="34" charset="0"/>
              </a:rPr>
              <a:t>De meeste mensen worden geboren met twee nieren. De nieren bevinden zich achter in de bovenbuik aan beide zijden van de wervelkolom. Nieren hebben het model van een boon, zijn roodbruin van kleur en ongeveer 12 cm lang. Een nier weegt ongeveer 160 gram. De nier krijgt dit bloed via de nierslagader (rode slagader), een zijtak van de aorta. Het bloed in de nier wordt gezuiverd en via de </a:t>
            </a:r>
            <a:r>
              <a:rPr lang="nl-NL" b="0" i="0" err="1">
                <a:solidFill>
                  <a:srgbClr val="333333"/>
                </a:solidFill>
                <a:effectLst/>
                <a:latin typeface="Calibri" panose="020F0502020204030204" pitchFamily="34" charset="0"/>
                <a:cs typeface="Calibri" panose="020F0502020204030204" pitchFamily="34" charset="0"/>
              </a:rPr>
              <a:t>nierader</a:t>
            </a:r>
            <a:r>
              <a:rPr lang="nl-NL" b="0" i="0">
                <a:solidFill>
                  <a:srgbClr val="333333"/>
                </a:solidFill>
                <a:effectLst/>
                <a:latin typeface="Calibri" panose="020F0502020204030204" pitchFamily="34" charset="0"/>
                <a:cs typeface="Calibri" panose="020F0502020204030204" pitchFamily="34" charset="0"/>
              </a:rPr>
              <a:t> (blauwe ader) weer teruggevoerd richting hart. Nieren werken </a:t>
            </a:r>
            <a:r>
              <a:rPr lang="nl-NL">
                <a:latin typeface="Calibri" panose="020F0502020204030204" pitchFamily="34" charset="0"/>
                <a:ea typeface="Calibri"/>
                <a:cs typeface="Calibri" panose="020F0502020204030204" pitchFamily="34" charset="0"/>
              </a:rPr>
              <a:t>24 uur per dag.</a:t>
            </a:r>
          </a:p>
          <a:p>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3</a:t>
            </a:fld>
            <a:endParaRPr lang="nl-NL"/>
          </a:p>
        </p:txBody>
      </p:sp>
    </p:spTree>
    <p:extLst>
      <p:ext uri="{BB962C8B-B14F-4D97-AF65-F5344CB8AC3E}">
        <p14:creationId xmlns:p14="http://schemas.microsoft.com/office/powerpoint/2010/main" val="920908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sng">
                <a:solidFill>
                  <a:srgbClr val="333333"/>
                </a:solidFill>
                <a:effectLst/>
                <a:latin typeface="Calibri" panose="020F0502020204030204" pitchFamily="34" charset="0"/>
                <a:ea typeface="Calibri" panose="020F0502020204030204" pitchFamily="34" charset="0"/>
                <a:cs typeface="Calibri" panose="020F0502020204030204" pitchFamily="34" charset="0"/>
              </a:rPr>
              <a:t>Anonieme </a:t>
            </a:r>
            <a:r>
              <a:rPr lang="nl-NL" b="0" i="0" u="sng" err="1">
                <a:solidFill>
                  <a:srgbClr val="333333"/>
                </a:solidFill>
                <a:effectLst/>
                <a:latin typeface="Calibri" panose="020F0502020204030204" pitchFamily="34" charset="0"/>
                <a:ea typeface="Calibri" panose="020F0502020204030204" pitchFamily="34" charset="0"/>
                <a:cs typeface="Calibri" panose="020F0502020204030204" pitchFamily="34" charset="0"/>
              </a:rPr>
              <a:t>nierdonoren</a:t>
            </a:r>
            <a:r>
              <a:rPr lang="nl-NL" b="0" i="0" u="sng">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Sinds 2000 is het mogelijk in Nederland om een nier anoniem af te staan aan de wachtlijst of via het cross-over programma (z.g. domino-</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paired</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kidney</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exchange of ketentransplantatie). In 2024 hebben 62 anonieme </a:t>
            </a:r>
            <a:r>
              <a:rPr lang="nl-NL" b="0" i="0" err="1">
                <a:solidFill>
                  <a:srgbClr val="333333"/>
                </a:solidFill>
                <a:effectLst/>
                <a:latin typeface="Calibri" panose="020F0502020204030204" pitchFamily="34" charset="0"/>
                <a:ea typeface="Calibri" panose="020F0502020204030204" pitchFamily="34" charset="0"/>
                <a:cs typeface="Calibri" panose="020F0502020204030204" pitchFamily="34" charset="0"/>
              </a:rPr>
              <a:t>nierdonoren</a:t>
            </a:r>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 een nier afgestaan (bron: Jaarverslag Nederlandse Transplantatie Stichting 2024).  </a:t>
            </a:r>
          </a:p>
          <a:p>
            <a:pPr algn="l"/>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0" i="0" u="sng">
                <a:solidFill>
                  <a:srgbClr val="333333"/>
                </a:solidFill>
                <a:effectLst/>
                <a:latin typeface="Calibri" panose="020F0502020204030204" pitchFamily="34" charset="0"/>
                <a:ea typeface="Calibri" panose="020F0502020204030204" pitchFamily="34" charset="0"/>
                <a:cs typeface="Calibri" panose="020F0502020204030204" pitchFamily="34" charset="0"/>
              </a:rPr>
              <a:t>Domino of ketentransplantatie </a:t>
            </a:r>
            <a:endPar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ea typeface="Calibri" panose="020F0502020204030204" pitchFamily="34" charset="0"/>
                <a:cs typeface="Calibri" panose="020F0502020204030204" pitchFamily="34" charset="0"/>
              </a:rPr>
              <a:t>Soms worden er ketens gemaakt met een anonieme donor en koppels van het cross-over programma. Dit heet een dominotransplantatie. Hierbij gelden dezelfde regels als voor het cross-over programma.  </a:t>
            </a:r>
          </a:p>
          <a:p>
            <a:endParaRPr lang="nl-NL">
              <a:latin typeface="Calibri" panose="020F0502020204030204" pitchFamily="34" charset="0"/>
              <a:ea typeface="Calibri" panose="020F0502020204030204" pitchFamily="34" charset="0"/>
              <a:cs typeface="Calibri" panose="020F0502020204030204" pitchFamily="34" charset="0"/>
            </a:endParaRPr>
          </a:p>
          <a:p>
            <a:endParaRPr lang="nl-NL"/>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32</a:t>
            </a:fld>
            <a:endParaRPr lang="nl-NL"/>
          </a:p>
        </p:txBody>
      </p:sp>
    </p:spTree>
    <p:extLst>
      <p:ext uri="{BB962C8B-B14F-4D97-AF65-F5344CB8AC3E}">
        <p14:creationId xmlns:p14="http://schemas.microsoft.com/office/powerpoint/2010/main" val="2282406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kern="100">
                <a:effectLst/>
                <a:latin typeface="Calibri" panose="020F0502020204030204" pitchFamily="34" charset="0"/>
                <a:ea typeface="Calibri" panose="020F0502020204030204" pitchFamily="34" charset="0"/>
                <a:cs typeface="Calibri" panose="020F0502020204030204" pitchFamily="34" charset="0"/>
              </a:rPr>
              <a:t>ABO-i is pas mogelijk is als de ontvanger niet te veel antistoffen heeft tegen de bloedgroep van de donor. Als bij de screening al blijkt dat de ontvanger erg veel antistoffen heeft tegen de bloedgroep van de donor dan zal een ABO-i transplantatie niet mogelijk zijn.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33</a:t>
            </a:fld>
            <a:endParaRPr lang="nl-NL"/>
          </a:p>
        </p:txBody>
      </p:sp>
    </p:spTree>
    <p:extLst>
      <p:ext uri="{BB962C8B-B14F-4D97-AF65-F5344CB8AC3E}">
        <p14:creationId xmlns:p14="http://schemas.microsoft.com/office/powerpoint/2010/main" val="4020927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solidFill>
                <a:srgbClr val="444444"/>
              </a:solidFill>
              <a:latin typeface="Calibri" panose="020F0502020204030204" pitchFamily="34" charset="0"/>
              <a:cs typeface="Calibri" panose="020F0502020204030204" pitchFamily="34" charset="0"/>
            </a:endParaRPr>
          </a:p>
          <a:p>
            <a:pPr algn="l"/>
            <a:r>
              <a:rPr lang="nl-NL" b="1" i="0" u="none">
                <a:solidFill>
                  <a:srgbClr val="333333"/>
                </a:solidFill>
                <a:effectLst/>
                <a:latin typeface="Calibri" panose="020F0502020204030204" pitchFamily="34" charset="0"/>
                <a:cs typeface="Calibri" panose="020F0502020204030204" pitchFamily="34" charset="0"/>
              </a:rPr>
              <a:t>Onderzoeken voorgaande aan donatie </a:t>
            </a:r>
          </a:p>
          <a:p>
            <a:pPr algn="l"/>
            <a:r>
              <a:rPr lang="nl-NL" b="0" i="0">
                <a:solidFill>
                  <a:srgbClr val="333333"/>
                </a:solidFill>
                <a:effectLst/>
                <a:latin typeface="Calibri" panose="020F0502020204030204" pitchFamily="34" charset="0"/>
                <a:cs typeface="Calibri" panose="020F0502020204030204" pitchFamily="34" charset="0"/>
              </a:rPr>
              <a:t>Tijdens deze screeningsfase krijgt de potentiële donor te maken met o.a. een transplantatie-nefroloog, verpleegkundig specialist, coördinator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bij leven, transplantatie-chirurg en een maatschappelijk werker. Gedurende de hele voorbereidingsperiode kan de donor terecht bij deze professionals om vragen te stellen of zorgen te bespreken. Op indicatie kunnen donoren een gesprek met een psycholoog of psychiater krijgen. </a:t>
            </a:r>
          </a:p>
          <a:p>
            <a:pPr algn="l"/>
            <a:r>
              <a:rPr lang="nl-NL" b="0" i="0">
                <a:solidFill>
                  <a:srgbClr val="333333"/>
                </a:solidFill>
                <a:effectLst/>
                <a:latin typeface="Calibri" panose="020F0502020204030204" pitchFamily="34" charset="0"/>
                <a:cs typeface="Calibri" panose="020F0502020204030204" pitchFamily="34" charset="0"/>
              </a:rPr>
              <a:t>Voorafgaand aan een </a:t>
            </a:r>
            <a:r>
              <a:rPr lang="nl-NL" b="0" i="0" err="1">
                <a:solidFill>
                  <a:srgbClr val="333333"/>
                </a:solidFill>
                <a:effectLst/>
                <a:latin typeface="Calibri" panose="020F0502020204030204" pitchFamily="34" charset="0"/>
                <a:cs typeface="Calibri" panose="020F0502020204030204" pitchFamily="34" charset="0"/>
              </a:rPr>
              <a:t>nierdonatie</a:t>
            </a:r>
            <a:r>
              <a:rPr lang="nl-NL" b="0" i="0">
                <a:solidFill>
                  <a:srgbClr val="333333"/>
                </a:solidFill>
                <a:effectLst/>
                <a:latin typeface="Calibri" panose="020F0502020204030204" pitchFamily="34" charset="0"/>
                <a:cs typeface="Calibri" panose="020F0502020204030204" pitchFamily="34" charset="0"/>
              </a:rPr>
              <a:t> ondergaat een potentiële donor een aantal medische onderzoeken. Deze onderzoeken worden verricht om de onderstaande vragen te beantwoorden.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Is de donatiewens zonder dwang ontstaan?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Is de potentiële donor fysiek en psychisch gezond genoeg om zonder belangrijk risico deze operatie te ondergaan?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Heeft de donor voldoende nierfunctie om een nier af te kunnen staan?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Heeft de potentiële donor afwijkingen die in de toekomst nierproblemen kunnen geven?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Zijn er overdraagbare chronische infecties?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Is de ingreep technisch mogelijk?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Heeft de potentiële donor genoeg informatie gekregen om een weloverwogen beslissing te kunnen nemen? </a:t>
            </a:r>
          </a:p>
          <a:p>
            <a:pPr algn="l"/>
            <a:r>
              <a:rPr lang="nl-NL" b="0" i="0">
                <a:solidFill>
                  <a:srgbClr val="333333"/>
                </a:solidFill>
                <a:effectLst/>
                <a:latin typeface="Calibri" panose="020F0502020204030204" pitchFamily="34" charset="0"/>
                <a:cs typeface="Calibri" panose="020F0502020204030204" pitchFamily="34" charset="0"/>
              </a:rPr>
              <a:t>Voor meer specifieke informatie over welke medische testen worden verricht, kunnen donoren verwezen worden naar de websites van de Nederlandse Transplantatie Stichting en de Nierstichting. </a:t>
            </a:r>
          </a:p>
          <a:p>
            <a:pPr algn="l"/>
            <a:endParaRPr lang="nl-NL" b="0" i="0">
              <a:solidFill>
                <a:srgbClr val="333333"/>
              </a:solidFill>
              <a:effectLst/>
              <a:latin typeface="Calibri" panose="020F0502020204030204" pitchFamily="34" charset="0"/>
              <a:cs typeface="Calibri" panose="020F0502020204030204" pitchFamily="34" charset="0"/>
            </a:endParaRPr>
          </a:p>
          <a:p>
            <a:pPr algn="l"/>
            <a:r>
              <a:rPr lang="nl-NL" b="0" i="0">
                <a:solidFill>
                  <a:srgbClr val="333333"/>
                </a:solidFill>
                <a:effectLst/>
                <a:latin typeface="Calibri" panose="020F0502020204030204" pitchFamily="34" charset="0"/>
                <a:cs typeface="Calibri" panose="020F0502020204030204" pitchFamily="34" charset="0"/>
              </a:rPr>
              <a:t>Het is mogelijk dat de donor ongeschikt wordt gevonden. Tijdens de screeningsprocedure kunnen ziektes aan het licht komen. Medisch gezien kan het voordelig zijn om deze vroeg op te sporen maar soms kan dit een onaangename verassing zijn.</a:t>
            </a:r>
          </a:p>
          <a:p>
            <a:pPr algn="l"/>
            <a:endParaRPr lang="nl-NL" b="0" i="0">
              <a:solidFill>
                <a:srgbClr val="333333"/>
              </a:solidFill>
              <a:effectLst/>
              <a:latin typeface="Calibri" panose="020F0502020204030204" pitchFamily="34" charset="0"/>
              <a:cs typeface="Calibri" panose="020F0502020204030204" pitchFamily="34" charset="0"/>
            </a:endParaRPr>
          </a:p>
          <a:p>
            <a:pPr algn="l"/>
            <a:r>
              <a:rPr lang="nl-NL" b="1" i="0" u="none">
                <a:solidFill>
                  <a:srgbClr val="333333"/>
                </a:solidFill>
                <a:effectLst/>
                <a:latin typeface="Calibri" panose="020F0502020204030204" pitchFamily="34" charset="0"/>
                <a:cs typeface="Calibri" panose="020F0502020204030204" pitchFamily="34" charset="0"/>
              </a:rPr>
              <a:t>Na goedkeuring </a:t>
            </a:r>
          </a:p>
          <a:p>
            <a:pPr algn="l"/>
            <a:r>
              <a:rPr lang="nl-NL" b="0" i="0">
                <a:solidFill>
                  <a:srgbClr val="333333"/>
                </a:solidFill>
                <a:effectLst/>
                <a:latin typeface="Calibri" panose="020F0502020204030204" pitchFamily="34" charset="0"/>
                <a:cs typeface="Calibri" panose="020F0502020204030204" pitchFamily="34" charset="0"/>
              </a:rPr>
              <a:t>Als de donor goedgekeurd wordt (en de ontvanger goedgekeurd is en transplantatie al nodig is) dan wordt een operatiedatum gepland. De donor wordt één dag van tevoren opgenomen. De nier van de donor wordt bijna altijd verwijderd middels een kijkoperatie. De duur van de ziekenhuisopname is gemiddeld 4-5 dagen. Na enkele weken kunnen de meeste donoren hun dagelijkse activiteiten weer oppakken.  </a:t>
            </a:r>
          </a:p>
          <a:p>
            <a:pPr algn="l"/>
            <a:endParaRPr lang="nl-NL" b="0" i="0">
              <a:solidFill>
                <a:srgbClr val="333333"/>
              </a:solidFill>
              <a:effectLst/>
              <a:latin typeface="Open Sans" pitchFamily="2" charset="0"/>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0A622139-329B-174F-9882-7DFF5ECAF1D8}" type="slidenum">
              <a:rPr lang="nl-NL" altLang="nl-NL" smtClean="0"/>
              <a:pPr/>
              <a:t>34</a:t>
            </a:fld>
            <a:endParaRPr lang="nl-NL" altLang="nl-NL"/>
          </a:p>
        </p:txBody>
      </p:sp>
    </p:spTree>
    <p:extLst>
      <p:ext uri="{BB962C8B-B14F-4D97-AF65-F5344CB8AC3E}">
        <p14:creationId xmlns:p14="http://schemas.microsoft.com/office/powerpoint/2010/main" val="246708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a:effectLst/>
                <a:latin typeface="Calibri" panose="020F0502020204030204" pitchFamily="34" charset="0"/>
                <a:ea typeface="Calibri" panose="020F0502020204030204" pitchFamily="34" charset="0"/>
                <a:cs typeface="Calibri" panose="020F0502020204030204" pitchFamily="34" charset="0"/>
              </a:rPr>
              <a:t>In de periode na de donatie mag de donor geen zwaar lichamelijk werk verrichten (6 weken). </a:t>
            </a:r>
            <a:r>
              <a:rPr lang="nl-NL" i="0" kern="0">
                <a:effectLst/>
                <a:latin typeface="Calibri" panose="020F0502020204030204" pitchFamily="34" charset="0"/>
                <a:ea typeface="Calibri" panose="020F0502020204030204" pitchFamily="34" charset="0"/>
                <a:cs typeface="Calibri" panose="020F0502020204030204" pitchFamily="34" charset="0"/>
              </a:rPr>
              <a:t>Na circa 6 weken kan mogelijk voorzichtig het werk weer worden opgebouwd. Na 2-3 maanden is de donor doorgaans redelijk weer ‘de oude’. Klachten van met name moeheid en verminderde conditie kan nog wat langer aanhouden zullen in de loop van de maanden verder verbeteren</a:t>
            </a:r>
            <a:endParaRPr lang="nl-NL" i="0" kern="100">
              <a:effectLst/>
              <a:latin typeface="Calibri" panose="020F0502020204030204" pitchFamily="34" charset="0"/>
              <a:ea typeface="Calibri" panose="020F0502020204030204" pitchFamily="34" charset="0"/>
              <a:cs typeface="Calibri" panose="020F0502020204030204" pitchFamily="34" charset="0"/>
            </a:endParaRPr>
          </a:p>
          <a:p>
            <a:pPr algn="l"/>
            <a:endParaRPr lang="nl-NL" b="0" i="0">
              <a:effectLst/>
              <a:latin typeface="Calibri" panose="020F0502020204030204" pitchFamily="34" charset="0"/>
              <a:ea typeface="Calibri" panose="020F0502020204030204" pitchFamily="34" charset="0"/>
              <a:cs typeface="Calibri" panose="020F0502020204030204" pitchFamily="34" charset="0"/>
            </a:endParaRPr>
          </a:p>
          <a:p>
            <a:pPr algn="l"/>
            <a:r>
              <a:rPr lang="nl-NL" b="0" i="0">
                <a:effectLst/>
                <a:latin typeface="Calibri" panose="020F0502020204030204" pitchFamily="34" charset="0"/>
                <a:ea typeface="Calibri" panose="020F0502020204030204" pitchFamily="34" charset="0"/>
                <a:cs typeface="Calibri" panose="020F0502020204030204" pitchFamily="34" charset="0"/>
              </a:rPr>
              <a:t>De donor hoeft geen medicijnen te nemen of dieet te volgen na donatie. </a:t>
            </a:r>
          </a:p>
          <a:p>
            <a:pPr algn="l"/>
            <a:r>
              <a:rPr lang="nl-NL" b="0" i="0">
                <a:effectLst/>
                <a:latin typeface="Calibri" panose="020F0502020204030204" pitchFamily="34" charset="0"/>
                <a:ea typeface="Calibri" panose="020F0502020204030204" pitchFamily="34" charset="0"/>
                <a:cs typeface="Calibri" panose="020F0502020204030204" pitchFamily="34" charset="0"/>
              </a:rPr>
              <a:t>Gezond leven blijft, zoals voor iedereen, aanbevolen. </a:t>
            </a:r>
          </a:p>
          <a:p>
            <a:pPr algn="l"/>
            <a:r>
              <a:rPr lang="nl-NL" b="0" i="0">
                <a:effectLst/>
                <a:latin typeface="Calibri" panose="020F0502020204030204" pitchFamily="34" charset="0"/>
                <a:ea typeface="Calibri" panose="020F0502020204030204" pitchFamily="34" charset="0"/>
                <a:cs typeface="Calibri" panose="020F0502020204030204" pitchFamily="34" charset="0"/>
              </a:rPr>
              <a:t>Enkele weken na donatie vindt de eerste controle afspraak plaats. </a:t>
            </a:r>
          </a:p>
          <a:p>
            <a:pPr algn="l"/>
            <a:r>
              <a:rPr lang="nl-NL" b="0" i="0">
                <a:effectLst/>
                <a:latin typeface="Calibri" panose="020F0502020204030204" pitchFamily="34" charset="0"/>
                <a:ea typeface="Calibri" panose="020F0502020204030204" pitchFamily="34" charset="0"/>
                <a:cs typeface="Calibri" panose="020F0502020204030204" pitchFamily="34" charset="0"/>
              </a:rPr>
              <a:t>Daarna is er 3 maanden na donatie een controle en vervolgens zijn er in de meeste centra eenmaal per jaar controles om de gezondheid van de donoren in de gaten te houden. Deze jaarlijkse controles kunnen ook door de huisarts uitgevoerd worden.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35</a:t>
            </a:fld>
            <a:endParaRPr lang="nl-NL"/>
          </a:p>
        </p:txBody>
      </p:sp>
    </p:spTree>
    <p:extLst>
      <p:ext uri="{BB962C8B-B14F-4D97-AF65-F5344CB8AC3E}">
        <p14:creationId xmlns:p14="http://schemas.microsoft.com/office/powerpoint/2010/main" val="2077859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sng">
                <a:solidFill>
                  <a:srgbClr val="333333"/>
                </a:solidFill>
                <a:effectLst/>
                <a:latin typeface="Calibri" panose="020F0502020204030204" pitchFamily="34" charset="0"/>
                <a:cs typeface="Calibri" panose="020F0502020204030204" pitchFamily="34" charset="0"/>
              </a:rPr>
              <a:t>Kosten donatie</a:t>
            </a:r>
            <a:endParaRPr lang="nl-NL" b="0" i="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De kosten van de donatieprocedure tot en met 3 maanden na de operatie (bijv. testen en ziekenhuis opname) worden door de verzekering van de ontvanger betaald.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Na 3 maanden komen deze ten koste van de verzekering van de donor. Dit valt onder het eigen risico.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Jaarlijkse nacontroles in het ziekenhuis worden ook door de verzekering van de donor betaald maar vallen buiten het eigen risico.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Daarnaast komen alle donoren in aanmerking voor een “onkostenvergoeding” donatie bij leven. Dit is een standaardbedrag (dus niet afhankelijk van inkomsten) van 345 Euro om kleine onkosten te dekken (subsidie van VWS, beheerd door de Nederlandse Transplantatie Stichting (NTS)). Andere kosten die niet door de verzekering van de ontvanger worden vergoed, zoals loonderving, kunnen meestal ook grotendeels gedeclareerd worden. Het aanvraagformulier is te vinden op de website van de NTS.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Orgaandonatie valt onder de ziektewet; de werkgever meldt de donor ziek bij het UWV en betaalt het loon door zo lang als donor onder de ziektewet valt. Ook vergoedt het UWV de tijd die er nodig is voor de vooronderzoeken als de donor hiervoor meer dan 4 uur van huis is. Vangnetregeling hierbij benoemen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Als de donor ZZP’er is, valt hij/zij niet onder de ziektewet. Deze donoren zullen in eerste instantie een beroep moeten doen op hun arbeidsongeschiktheidsverzekering als zij die in het verleden afgesloten hebben. Als de uitkering de inkomstenderving niet dekt of als de donor geen arbeidsongeschiktheid verzekering heeft afgesloten, kan er een beroep worden gedaan op de regeling Onkostenvergoeding Nierdonatie bij leven via de NTS. Denk hierbij ook aan vergoeding reiskosten of huishoudelijke hulp. </a:t>
            </a:r>
          </a:p>
          <a:p>
            <a:endParaRPr lang="nl-NL" sz="1200" b="1" kern="1200" baseline="0">
              <a:solidFill>
                <a:schemeClr val="tx1"/>
              </a:solidFill>
              <a:latin typeface="+mn-lt"/>
              <a:ea typeface="+mn-ea"/>
              <a:cs typeface="+mn-cs"/>
            </a:endParaRPr>
          </a:p>
          <a:p>
            <a:endParaRPr lang="nl-NL" sz="1200" b="1" kern="1200" baseline="0">
              <a:solidFill>
                <a:schemeClr val="tx1"/>
              </a:solidFill>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36</a:t>
            </a:fld>
            <a:endParaRPr lang="nl-NL"/>
          </a:p>
        </p:txBody>
      </p:sp>
    </p:spTree>
    <p:extLst>
      <p:ext uri="{BB962C8B-B14F-4D97-AF65-F5344CB8AC3E}">
        <p14:creationId xmlns:p14="http://schemas.microsoft.com/office/powerpoint/2010/main" val="2014965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Calibri" panose="020F0502020204030204" pitchFamily="34" charset="0"/>
                <a:cs typeface="Times New Roman" panose="02020603050405020304" pitchFamily="18" charset="0"/>
              </a:rPr>
              <a:t>Websites waarop informatie terug te lezen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Calibri" panose="020F0502020204030204" pitchFamily="34" charset="0"/>
                <a:cs typeface="Times New Roman" panose="02020603050405020304" pitchFamily="18" charset="0"/>
              </a:rPr>
              <a:t>Contact opnemen mag ook naderhand, zie mailadres op 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Calibri" panose="020F0502020204030204" pitchFamily="34" charset="0"/>
                <a:cs typeface="Times New Roman" panose="02020603050405020304" pitchFamily="18" charset="0"/>
              </a:rPr>
              <a:t>Bedankt voor de aanwezigheid, heel fijn dat iedereen hetzelfde verhaal heeft gehoord en gesprekspartner kan zijn voor patiënt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37</a:t>
            </a:fld>
            <a:endParaRPr lang="nl-NL"/>
          </a:p>
        </p:txBody>
      </p:sp>
    </p:spTree>
    <p:extLst>
      <p:ext uri="{BB962C8B-B14F-4D97-AF65-F5344CB8AC3E}">
        <p14:creationId xmlns:p14="http://schemas.microsoft.com/office/powerpoint/2010/main" val="202062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a:solidFill>
                  <a:schemeClr val="tx1"/>
                </a:solidFill>
                <a:effectLst/>
                <a:latin typeface="+mn-lt"/>
                <a:ea typeface="+mn-ea"/>
                <a:cs typeface="+mn-cs"/>
              </a:rPr>
              <a:t>De gemiddelde overleving van de nier van een overleden donor is gemiddeld iets korter dan 10 jaar en van een levende donor bijna 15  jaar. Hierbij is gekeken naar het percentage patiënten dat nog in leven is </a:t>
            </a:r>
            <a:r>
              <a:rPr lang="nl-NL" sz="1200" b="1" i="0" kern="1200">
                <a:solidFill>
                  <a:schemeClr val="tx1"/>
                </a:solidFill>
                <a:effectLst/>
                <a:latin typeface="+mn-lt"/>
                <a:ea typeface="+mn-ea"/>
                <a:cs typeface="+mn-cs"/>
              </a:rPr>
              <a:t>en </a:t>
            </a:r>
            <a:r>
              <a:rPr lang="nl-NL" sz="1200" i="0" kern="1200">
                <a:solidFill>
                  <a:schemeClr val="tx1"/>
                </a:solidFill>
                <a:effectLst/>
                <a:latin typeface="+mn-lt"/>
                <a:ea typeface="+mn-ea"/>
                <a:cs typeface="+mn-cs"/>
              </a:rPr>
              <a:t>een voldoende  werkend transplantaat heeft.  Als je de oorzaak overlijden niet meetelt voor verlies van transplantaat dan is de overleving van de </a:t>
            </a:r>
            <a:r>
              <a:rPr lang="nl-NL" sz="1200" i="0" kern="1200" err="1">
                <a:solidFill>
                  <a:schemeClr val="tx1"/>
                </a:solidFill>
                <a:effectLst/>
                <a:latin typeface="+mn-lt"/>
                <a:ea typeface="+mn-ea"/>
                <a:cs typeface="+mn-cs"/>
              </a:rPr>
              <a:t>transplantaatnier</a:t>
            </a:r>
            <a:r>
              <a:rPr lang="nl-NL" sz="1200" i="0" kern="1200">
                <a:solidFill>
                  <a:schemeClr val="tx1"/>
                </a:solidFill>
                <a:effectLst/>
                <a:latin typeface="+mn-lt"/>
                <a:ea typeface="+mn-ea"/>
                <a:cs typeface="+mn-cs"/>
              </a:rPr>
              <a:t>   langer.  De overleving van patiënt ne transplantaat wordt bepaald door de gezondheid van de ontvanger </a:t>
            </a:r>
          </a:p>
          <a:p>
            <a:r>
              <a:rPr lang="nl-NL" sz="1200" i="0" kern="1200">
                <a:solidFill>
                  <a:schemeClr val="tx1"/>
                </a:solidFill>
                <a:effectLst/>
                <a:latin typeface="+mn-lt"/>
                <a:ea typeface="+mn-ea"/>
                <a:cs typeface="+mn-cs"/>
              </a:rPr>
              <a:t> </a:t>
            </a: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38</a:t>
            </a:fld>
            <a:endParaRPr lang="nl-NL"/>
          </a:p>
        </p:txBody>
      </p:sp>
    </p:spTree>
    <p:extLst>
      <p:ext uri="{BB962C8B-B14F-4D97-AF65-F5344CB8AC3E}">
        <p14:creationId xmlns:p14="http://schemas.microsoft.com/office/powerpoint/2010/main" val="1776794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was het om dit te horen?</a:t>
            </a:r>
          </a:p>
          <a:p>
            <a:endParaRPr lang="nl-NL"/>
          </a:p>
          <a:p>
            <a:r>
              <a:rPr lang="nl-NL"/>
              <a:t>Wilt u vragen stellen; zijn er dingen die wij nog duidelijker/uitgebreider moeten vertellen?</a:t>
            </a:r>
          </a:p>
          <a:p>
            <a:endParaRPr lang="nl-NL"/>
          </a:p>
          <a:p>
            <a:r>
              <a:rPr lang="nl-NL"/>
              <a:t>Misschien moet u over iets wat we vertelde nog nadenken.  Niet alleen blijven prakkezeren, praat er over: familie, NTAH of arts</a:t>
            </a:r>
          </a:p>
          <a:p>
            <a:endParaRPr lang="nl-NL"/>
          </a:p>
          <a:p>
            <a:r>
              <a:rPr lang="nl-NL"/>
              <a:t>Zijn er zaken die u hebt gemist? </a:t>
            </a:r>
          </a:p>
        </p:txBody>
      </p:sp>
      <p:sp>
        <p:nvSpPr>
          <p:cNvPr id="4" name="Slide Number Placeholder 3"/>
          <p:cNvSpPr>
            <a:spLocks noGrp="1"/>
          </p:cNvSpPr>
          <p:nvPr>
            <p:ph type="sldNum" sz="quarter" idx="10"/>
          </p:nvPr>
        </p:nvSpPr>
        <p:spPr/>
        <p:txBody>
          <a:bodyPr/>
          <a:lstStyle/>
          <a:p>
            <a:fld id="{0A622139-329B-174F-9882-7DFF5ECAF1D8}" type="slidenum">
              <a:rPr lang="nl-NL" altLang="nl-NL" smtClean="0"/>
              <a:pPr/>
              <a:t>39</a:t>
            </a:fld>
            <a:endParaRPr lang="nl-NL" altLang="nl-NL"/>
          </a:p>
        </p:txBody>
      </p:sp>
    </p:spTree>
    <p:extLst>
      <p:ext uri="{BB962C8B-B14F-4D97-AF65-F5344CB8AC3E}">
        <p14:creationId xmlns:p14="http://schemas.microsoft.com/office/powerpoint/2010/main" val="76399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Calibri" panose="020F0502020204030204" pitchFamily="34" charset="0"/>
                <a:cs typeface="Calibri" panose="020F0502020204030204" pitchFamily="34" charset="0"/>
              </a:rPr>
              <a:t>De functie van de nier</a:t>
            </a:r>
            <a:r>
              <a:rPr lang="nl-NL" b="0" i="0">
                <a:solidFill>
                  <a:srgbClr val="333333"/>
                </a:solidFill>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Zuivert het bloed van overtollig water, afvalstoffen en zouten en zorgt daardoor voor de juiste hoeveelheid water en zout in het bloed. Het product van deze filtratie (zuivering) is urine;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Produceert het hormoon renine dat een rol speelt bij het regelen van de bloeddruk;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Speelt een rol bij de aanmaak van rode bloedlichaampjes en het op peil houden van het kalkgehalte in het bloed. Dit is nodig voor de aanmaak en het onderhoud van het skelet;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Zorgt voor de juiste zuurgraad van het bloed. </a:t>
            </a:r>
          </a:p>
          <a:p>
            <a:pPr algn="l" rtl="0" fontAlgn="base"/>
            <a:endParaRPr lang="en-US" b="0" i="0">
              <a:solidFill>
                <a:srgbClr val="444444"/>
              </a:solidFill>
              <a:effectLst/>
              <a:latin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4</a:t>
            </a:fld>
            <a:endParaRPr lang="nl-NL"/>
          </a:p>
        </p:txBody>
      </p:sp>
    </p:spTree>
    <p:extLst>
      <p:ext uri="{BB962C8B-B14F-4D97-AF65-F5344CB8AC3E}">
        <p14:creationId xmlns:p14="http://schemas.microsoft.com/office/powerpoint/2010/main" val="383621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solidFill>
                  <a:srgbClr val="212529"/>
                </a:solidFill>
                <a:latin typeface="Calibri" panose="020F0502020204030204" pitchFamily="34" charset="0"/>
                <a:cs typeface="Calibri" panose="020F0502020204030204" pitchFamily="34" charset="0"/>
              </a:rPr>
              <a:t>Als je </a:t>
            </a:r>
            <a:r>
              <a:rPr lang="en-US" err="1">
                <a:solidFill>
                  <a:srgbClr val="212529"/>
                </a:solidFill>
                <a:latin typeface="Calibri" panose="020F0502020204030204" pitchFamily="34" charset="0"/>
                <a:cs typeface="Calibri" panose="020F0502020204030204" pitchFamily="34" charset="0"/>
              </a:rPr>
              <a:t>een</a:t>
            </a:r>
            <a:r>
              <a:rPr lang="en-US">
                <a:solidFill>
                  <a:srgbClr val="212529"/>
                </a:solidFill>
                <a:latin typeface="Calibri" panose="020F0502020204030204" pitchFamily="34" charset="0"/>
                <a:cs typeface="Calibri" panose="020F0502020204030204" pitchFamily="34" charset="0"/>
              </a:rPr>
              <a:t> </a:t>
            </a:r>
            <a:r>
              <a:rPr lang="en-US" err="1">
                <a:solidFill>
                  <a:srgbClr val="212529"/>
                </a:solidFill>
                <a:latin typeface="Calibri" panose="020F0502020204030204" pitchFamily="34" charset="0"/>
                <a:cs typeface="Calibri" panose="020F0502020204030204" pitchFamily="34" charset="0"/>
              </a:rPr>
              <a:t>nierziekte</a:t>
            </a:r>
            <a:r>
              <a:rPr lang="en-US">
                <a:solidFill>
                  <a:srgbClr val="212529"/>
                </a:solidFill>
                <a:latin typeface="Calibri" panose="020F0502020204030204" pitchFamily="34" charset="0"/>
                <a:cs typeface="Calibri" panose="020F0502020204030204" pitchFamily="34" charset="0"/>
              </a:rPr>
              <a:t> </a:t>
            </a:r>
            <a:r>
              <a:rPr lang="en-US" err="1">
                <a:solidFill>
                  <a:srgbClr val="212529"/>
                </a:solidFill>
                <a:latin typeface="Calibri" panose="020F0502020204030204" pitchFamily="34" charset="0"/>
                <a:cs typeface="Calibri" panose="020F0502020204030204" pitchFamily="34" charset="0"/>
              </a:rPr>
              <a:t>hebt</a:t>
            </a:r>
            <a:r>
              <a:rPr lang="en-US">
                <a:solidFill>
                  <a:srgbClr val="212529"/>
                </a:solidFill>
                <a:latin typeface="Calibri" panose="020F0502020204030204" pitchFamily="34" charset="0"/>
                <a:cs typeface="Calibri" panose="020F0502020204030204" pitchFamily="34" charset="0"/>
              </a:rPr>
              <a:t> </a:t>
            </a:r>
            <a:r>
              <a:rPr lang="en-US" err="1">
                <a:solidFill>
                  <a:srgbClr val="212529"/>
                </a:solidFill>
                <a:latin typeface="Calibri" panose="020F0502020204030204" pitchFamily="34" charset="0"/>
                <a:cs typeface="Calibri" panose="020F0502020204030204" pitchFamily="34" charset="0"/>
              </a:rPr>
              <a:t>ontwikkeld</a:t>
            </a:r>
            <a:r>
              <a:rPr lang="en-US">
                <a:solidFill>
                  <a:srgbClr val="212529"/>
                </a:solidFill>
                <a:latin typeface="Calibri" panose="020F0502020204030204" pitchFamily="34" charset="0"/>
                <a:cs typeface="Calibri" panose="020F0502020204030204" pitchFamily="34" charset="0"/>
              </a:rPr>
              <a:t>, </a:t>
            </a:r>
            <a:r>
              <a:rPr lang="en-US" err="1">
                <a:solidFill>
                  <a:srgbClr val="212529"/>
                </a:solidFill>
                <a:latin typeface="Calibri" panose="020F0502020204030204" pitchFamily="34" charset="0"/>
                <a:cs typeface="Calibri" panose="020F0502020204030204" pitchFamily="34" charset="0"/>
              </a:rPr>
              <a:t>gaat</a:t>
            </a:r>
            <a:r>
              <a:rPr lang="en-US">
                <a:solidFill>
                  <a:srgbClr val="212529"/>
                </a:solidFill>
                <a:latin typeface="Calibri" panose="020F0502020204030204" pitchFamily="34" charset="0"/>
                <a:cs typeface="Calibri" panose="020F0502020204030204" pitchFamily="34" charset="0"/>
              </a:rPr>
              <a:t> de </a:t>
            </a:r>
            <a:r>
              <a:rPr lang="en-US" err="1">
                <a:solidFill>
                  <a:srgbClr val="212529"/>
                </a:solidFill>
                <a:latin typeface="Calibri" panose="020F0502020204030204" pitchFamily="34" charset="0"/>
                <a:cs typeface="Calibri" panose="020F0502020204030204" pitchFamily="34" charset="0"/>
              </a:rPr>
              <a:t>functie</a:t>
            </a:r>
            <a:r>
              <a:rPr lang="en-US">
                <a:solidFill>
                  <a:srgbClr val="212529"/>
                </a:solidFill>
                <a:latin typeface="Calibri" panose="020F0502020204030204" pitchFamily="34" charset="0"/>
                <a:cs typeface="Calibri" panose="020F0502020204030204" pitchFamily="34" charset="0"/>
              </a:rPr>
              <a:t> van</a:t>
            </a:r>
            <a:r>
              <a:rPr lang="en-US" baseline="0">
                <a:solidFill>
                  <a:srgbClr val="212529"/>
                </a:solidFill>
                <a:latin typeface="Calibri" panose="020F0502020204030204" pitchFamily="34" charset="0"/>
                <a:cs typeface="Calibri" panose="020F0502020204030204" pitchFamily="34" charset="0"/>
              </a:rPr>
              <a:t> de </a:t>
            </a:r>
            <a:r>
              <a:rPr lang="en-US" err="1">
                <a:solidFill>
                  <a:srgbClr val="212529"/>
                </a:solidFill>
                <a:latin typeface="Calibri" panose="020F0502020204030204" pitchFamily="34" charset="0"/>
                <a:cs typeface="Calibri" panose="020F0502020204030204" pitchFamily="34" charset="0"/>
              </a:rPr>
              <a:t>nieren</a:t>
            </a:r>
            <a:r>
              <a:rPr lang="en-US" baseline="0">
                <a:solidFill>
                  <a:srgbClr val="212529"/>
                </a:solidFill>
                <a:latin typeface="Calibri" panose="020F0502020204030204" pitchFamily="34" charset="0"/>
                <a:cs typeface="Calibri" panose="020F0502020204030204" pitchFamily="34" charset="0"/>
              </a:rPr>
              <a:t> </a:t>
            </a:r>
            <a:r>
              <a:rPr lang="en-US" err="1">
                <a:solidFill>
                  <a:srgbClr val="212529"/>
                </a:solidFill>
                <a:latin typeface="Calibri" panose="020F0502020204030204" pitchFamily="34" charset="0"/>
                <a:cs typeface="Calibri" panose="020F0502020204030204" pitchFamily="34" charset="0"/>
              </a:rPr>
              <a:t>achteruit</a:t>
            </a:r>
            <a:r>
              <a:rPr lang="en-US">
                <a:solidFill>
                  <a:srgbClr val="212529"/>
                </a:solidFill>
                <a:latin typeface="Calibri" panose="020F0502020204030204" pitchFamily="34" charset="0"/>
                <a:cs typeface="Calibri" panose="020F0502020204030204" pitchFamily="34" charset="0"/>
              </a:rPr>
              <a:t>. </a:t>
            </a:r>
            <a:r>
              <a:rPr lang="en-US" err="1">
                <a:solidFill>
                  <a:srgbClr val="212529"/>
                </a:solidFill>
                <a:latin typeface="Calibri" panose="020F0502020204030204" pitchFamily="34" charset="0"/>
                <a:cs typeface="Calibri" panose="020F0502020204030204" pitchFamily="34" charset="0"/>
              </a:rPr>
              <a:t>Dit</a:t>
            </a:r>
            <a:r>
              <a:rPr lang="en-US">
                <a:solidFill>
                  <a:srgbClr val="212529"/>
                </a:solidFill>
                <a:latin typeface="Calibri" panose="020F0502020204030204" pitchFamily="34" charset="0"/>
                <a:cs typeface="Calibri" panose="020F0502020204030204" pitchFamily="34" charset="0"/>
              </a:rPr>
              <a:t> </a:t>
            </a:r>
            <a:r>
              <a:rPr lang="en-US" err="1">
                <a:solidFill>
                  <a:srgbClr val="212529"/>
                </a:solidFill>
                <a:latin typeface="Calibri" panose="020F0502020204030204" pitchFamily="34" charset="0"/>
                <a:cs typeface="Calibri" panose="020F0502020204030204" pitchFamily="34" charset="0"/>
              </a:rPr>
              <a:t>wordt</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berekend</a:t>
            </a:r>
            <a:r>
              <a:rPr lang="en-US" baseline="0">
                <a:solidFill>
                  <a:srgbClr val="212529"/>
                </a:solidFill>
                <a:latin typeface="Calibri" panose="020F0502020204030204" pitchFamily="34" charset="0"/>
                <a:cs typeface="Calibri" panose="020F0502020204030204" pitchFamily="34" charset="0"/>
              </a:rPr>
              <a:t> met de </a:t>
            </a:r>
            <a:r>
              <a:rPr lang="en-US" baseline="0" err="1">
                <a:solidFill>
                  <a:srgbClr val="212529"/>
                </a:solidFill>
                <a:latin typeface="Calibri" panose="020F0502020204030204" pitchFamily="34" charset="0"/>
                <a:cs typeface="Calibri" panose="020F0502020204030204" pitchFamily="34" charset="0"/>
              </a:rPr>
              <a:t>uitslag</a:t>
            </a:r>
            <a:r>
              <a:rPr lang="en-US" baseline="0">
                <a:solidFill>
                  <a:srgbClr val="212529"/>
                </a:solidFill>
                <a:latin typeface="Calibri" panose="020F0502020204030204" pitchFamily="34" charset="0"/>
                <a:cs typeface="Calibri" panose="020F0502020204030204" pitchFamily="34" charset="0"/>
              </a:rPr>
              <a:t> van het </a:t>
            </a:r>
            <a:r>
              <a:rPr lang="en-US" baseline="0" err="1">
                <a:solidFill>
                  <a:srgbClr val="212529"/>
                </a:solidFill>
                <a:latin typeface="Calibri" panose="020F0502020204030204" pitchFamily="34" charset="0"/>
                <a:cs typeface="Calibri" panose="020F0502020204030204" pitchFamily="34" charset="0"/>
              </a:rPr>
              <a:t>kreatinine</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gehalte</a:t>
            </a:r>
            <a:r>
              <a:rPr lang="en-US" baseline="0">
                <a:solidFill>
                  <a:srgbClr val="212529"/>
                </a:solidFill>
                <a:latin typeface="Calibri" panose="020F0502020204030204" pitchFamily="34" charset="0"/>
                <a:cs typeface="Calibri" panose="020F0502020204030204" pitchFamily="34" charset="0"/>
              </a:rPr>
              <a:t> in het </a:t>
            </a:r>
            <a:r>
              <a:rPr lang="en-US" baseline="0" err="1">
                <a:solidFill>
                  <a:srgbClr val="212529"/>
                </a:solidFill>
                <a:latin typeface="Calibri" panose="020F0502020204030204" pitchFamily="34" charset="0"/>
                <a:cs typeface="Calibri" panose="020F0502020204030204" pitchFamily="34" charset="0"/>
              </a:rPr>
              <a:t>bloed</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Dit</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noemen</a:t>
            </a:r>
            <a:r>
              <a:rPr lang="en-US" baseline="0">
                <a:solidFill>
                  <a:srgbClr val="212529"/>
                </a:solidFill>
                <a:latin typeface="Calibri" panose="020F0502020204030204" pitchFamily="34" charset="0"/>
                <a:cs typeface="Calibri" panose="020F0502020204030204" pitchFamily="34" charset="0"/>
              </a:rPr>
              <a:t> we de </a:t>
            </a:r>
            <a:r>
              <a:rPr lang="en-US" baseline="0" err="1">
                <a:solidFill>
                  <a:srgbClr val="212529"/>
                </a:solidFill>
                <a:latin typeface="Calibri" panose="020F0502020204030204" pitchFamily="34" charset="0"/>
                <a:cs typeface="Calibri" panose="020F0502020204030204" pitchFamily="34" charset="0"/>
              </a:rPr>
              <a:t>klaring</a:t>
            </a:r>
            <a:r>
              <a:rPr lang="en-US" baseline="0">
                <a:solidFill>
                  <a:srgbClr val="212529"/>
                </a:solidFill>
                <a:latin typeface="Calibri" panose="020F0502020204030204" pitchFamily="34" charset="0"/>
                <a:cs typeface="Calibri" panose="020F0502020204030204" pitchFamily="34" charset="0"/>
              </a:rPr>
              <a:t> van de </a:t>
            </a:r>
            <a:r>
              <a:rPr lang="en-US" baseline="0" err="1">
                <a:solidFill>
                  <a:srgbClr val="212529"/>
                </a:solidFill>
                <a:latin typeface="Calibri" panose="020F0502020204030204" pitchFamily="34" charset="0"/>
                <a:cs typeface="Calibri" panose="020F0502020204030204" pitchFamily="34" charset="0"/>
              </a:rPr>
              <a:t>nier</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oftewel</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hoeveel</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bloed</a:t>
            </a:r>
            <a:r>
              <a:rPr lang="en-US" baseline="0">
                <a:solidFill>
                  <a:srgbClr val="212529"/>
                </a:solidFill>
                <a:latin typeface="Calibri" panose="020F0502020204030204" pitchFamily="34" charset="0"/>
                <a:cs typeface="Calibri" panose="020F0502020204030204" pitchFamily="34" charset="0"/>
              </a:rPr>
              <a:t> je </a:t>
            </a:r>
            <a:r>
              <a:rPr lang="en-US" baseline="0" err="1">
                <a:solidFill>
                  <a:srgbClr val="212529"/>
                </a:solidFill>
                <a:latin typeface="Calibri" panose="020F0502020204030204" pitchFamily="34" charset="0"/>
                <a:cs typeface="Calibri" panose="020F0502020204030204" pitchFamily="34" charset="0"/>
              </a:rPr>
              <a:t>nieren</a:t>
            </a:r>
            <a:r>
              <a:rPr lang="en-US" baseline="0">
                <a:solidFill>
                  <a:srgbClr val="212529"/>
                </a:solidFill>
                <a:latin typeface="Calibri" panose="020F0502020204030204" pitchFamily="34" charset="0"/>
                <a:cs typeface="Calibri" panose="020F0502020204030204" pitchFamily="34" charset="0"/>
              </a:rPr>
              <a:t> per </a:t>
            </a:r>
            <a:r>
              <a:rPr lang="en-US" baseline="0" err="1">
                <a:solidFill>
                  <a:srgbClr val="212529"/>
                </a:solidFill>
                <a:latin typeface="Calibri" panose="020F0502020204030204" pitchFamily="34" charset="0"/>
                <a:cs typeface="Calibri" panose="020F0502020204030204" pitchFamily="34" charset="0"/>
              </a:rPr>
              <a:t>minuut</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kunnen</a:t>
            </a:r>
            <a:r>
              <a:rPr lang="en-US" baseline="0">
                <a:solidFill>
                  <a:srgbClr val="212529"/>
                </a:solidFill>
                <a:latin typeface="Calibri" panose="020F0502020204030204" pitchFamily="34" charset="0"/>
                <a:cs typeface="Calibri" panose="020F0502020204030204" pitchFamily="34" charset="0"/>
              </a:rPr>
              <a:t> </a:t>
            </a:r>
            <a:r>
              <a:rPr lang="en-US" baseline="0" err="1">
                <a:solidFill>
                  <a:srgbClr val="212529"/>
                </a:solidFill>
                <a:latin typeface="Calibri" panose="020F0502020204030204" pitchFamily="34" charset="0"/>
                <a:cs typeface="Calibri" panose="020F0502020204030204" pitchFamily="34" charset="0"/>
              </a:rPr>
              <a:t>zuiveren</a:t>
            </a:r>
            <a:r>
              <a:rPr lang="en-US" baseline="0">
                <a:solidFill>
                  <a:srgbClr val="212529"/>
                </a:solidFill>
                <a:latin typeface="Calibri" panose="020F0502020204030204" pitchFamily="34" charset="0"/>
                <a:cs typeface="Calibri" panose="020F0502020204030204" pitchFamily="34" charset="0"/>
              </a:rPr>
              <a:t>. </a:t>
            </a:r>
            <a:endParaRPr lang="nl-NL">
              <a:solidFill>
                <a:srgbClr val="212529"/>
              </a:solidFill>
              <a:latin typeface="Calibri" panose="020F0502020204030204" pitchFamily="34" charset="0"/>
              <a:cs typeface="Calibri" panose="020F0502020204030204" pitchFamily="34" charset="0"/>
            </a:endParaRPr>
          </a:p>
          <a:p>
            <a:r>
              <a:rPr lang="nl-NL">
                <a:solidFill>
                  <a:srgbClr val="212529"/>
                </a:solidFill>
                <a:latin typeface="Calibri" panose="020F0502020204030204" pitchFamily="34" charset="0"/>
                <a:cs typeface="Calibri" panose="020F0502020204030204" pitchFamily="34" charset="0"/>
              </a:rPr>
              <a:t>Klaring</a:t>
            </a:r>
            <a:r>
              <a:rPr lang="nl-NL" baseline="0">
                <a:solidFill>
                  <a:srgbClr val="212529"/>
                </a:solidFill>
                <a:latin typeface="Calibri" panose="020F0502020204030204" pitchFamily="34" charset="0"/>
                <a:cs typeface="Calibri" panose="020F0502020204030204" pitchFamily="34" charset="0"/>
              </a:rPr>
              <a:t> is het </a:t>
            </a:r>
            <a:r>
              <a:rPr lang="nl-NL" baseline="0" err="1">
                <a:solidFill>
                  <a:srgbClr val="212529"/>
                </a:solidFill>
                <a:latin typeface="Calibri" panose="020F0502020204030204" pitchFamily="34" charset="0"/>
                <a:cs typeface="Calibri" panose="020F0502020204030204" pitchFamily="34" charset="0"/>
              </a:rPr>
              <a:t>eGFR</a:t>
            </a:r>
            <a:r>
              <a:rPr lang="nl-NL" baseline="0">
                <a:solidFill>
                  <a:srgbClr val="212529"/>
                </a:solidFill>
                <a:latin typeface="Calibri" panose="020F0502020204030204" pitchFamily="34" charset="0"/>
                <a:cs typeface="Calibri" panose="020F0502020204030204" pitchFamily="34" charset="0"/>
              </a:rPr>
              <a:t> (</a:t>
            </a:r>
            <a:r>
              <a:rPr lang="nl-NL" baseline="0" err="1">
                <a:solidFill>
                  <a:srgbClr val="212529"/>
                </a:solidFill>
                <a:latin typeface="Calibri" panose="020F0502020204030204" pitchFamily="34" charset="0"/>
                <a:cs typeface="Calibri" panose="020F0502020204030204" pitchFamily="34" charset="0"/>
              </a:rPr>
              <a:t>estimated</a:t>
            </a:r>
            <a:r>
              <a:rPr lang="nl-NL" baseline="0">
                <a:solidFill>
                  <a:srgbClr val="212529"/>
                </a:solidFill>
                <a:latin typeface="Calibri" panose="020F0502020204030204" pitchFamily="34" charset="0"/>
                <a:cs typeface="Calibri" panose="020F0502020204030204" pitchFamily="34" charset="0"/>
              </a:rPr>
              <a:t> </a:t>
            </a:r>
            <a:r>
              <a:rPr lang="nl-NL" baseline="0" err="1">
                <a:solidFill>
                  <a:srgbClr val="212529"/>
                </a:solidFill>
                <a:latin typeface="Calibri" panose="020F0502020204030204" pitchFamily="34" charset="0"/>
                <a:cs typeface="Calibri" panose="020F0502020204030204" pitchFamily="34" charset="0"/>
              </a:rPr>
              <a:t>glomerular</a:t>
            </a:r>
            <a:r>
              <a:rPr lang="nl-NL" baseline="0">
                <a:solidFill>
                  <a:srgbClr val="212529"/>
                </a:solidFill>
                <a:latin typeface="Calibri" panose="020F0502020204030204" pitchFamily="34" charset="0"/>
                <a:cs typeface="Calibri" panose="020F0502020204030204" pitchFamily="34" charset="0"/>
              </a:rPr>
              <a:t> </a:t>
            </a:r>
            <a:r>
              <a:rPr lang="nl-NL" baseline="0" err="1">
                <a:solidFill>
                  <a:srgbClr val="212529"/>
                </a:solidFill>
                <a:latin typeface="Calibri" panose="020F0502020204030204" pitchFamily="34" charset="0"/>
                <a:cs typeface="Calibri" panose="020F0502020204030204" pitchFamily="34" charset="0"/>
              </a:rPr>
              <a:t>filtration</a:t>
            </a:r>
            <a:r>
              <a:rPr lang="nl-NL" baseline="0">
                <a:solidFill>
                  <a:srgbClr val="212529"/>
                </a:solidFill>
                <a:latin typeface="Calibri" panose="020F0502020204030204" pitchFamily="34" charset="0"/>
                <a:cs typeface="Calibri" panose="020F0502020204030204" pitchFamily="34" charset="0"/>
              </a:rPr>
              <a:t> </a:t>
            </a:r>
            <a:r>
              <a:rPr lang="nl-NL" baseline="0" err="1">
                <a:solidFill>
                  <a:srgbClr val="212529"/>
                </a:solidFill>
                <a:latin typeface="Calibri" panose="020F0502020204030204" pitchFamily="34" charset="0"/>
                <a:cs typeface="Calibri" panose="020F0502020204030204" pitchFamily="34" charset="0"/>
              </a:rPr>
              <a:t>rate</a:t>
            </a:r>
            <a:r>
              <a:rPr lang="nl-NL" baseline="0">
                <a:solidFill>
                  <a:srgbClr val="212529"/>
                </a:solidFill>
                <a:latin typeface="Calibri" panose="020F0502020204030204" pitchFamily="34" charset="0"/>
                <a:cs typeface="Calibri" panose="020F0502020204030204" pitchFamily="34" charset="0"/>
              </a:rPr>
              <a:t>= geschatte glomerulaire filtratiesnelheid) </a:t>
            </a:r>
            <a:endParaRPr lang="nl-NL">
              <a:solidFill>
                <a:srgbClr val="212529"/>
              </a:solidFill>
              <a:latin typeface="Calibri" panose="020F0502020204030204" pitchFamily="34" charset="0"/>
              <a:ea typeface="Open Sans"/>
              <a:cs typeface="Calibri" panose="020F0502020204030204" pitchFamily="34" charset="0"/>
            </a:endParaRPr>
          </a:p>
          <a:p>
            <a:endParaRPr lang="nl-NL"/>
          </a:p>
          <a:p>
            <a:r>
              <a:rPr lang="nl-NL"/>
              <a:t>De nierfunctie zakt naarmate je ouder wordt</a:t>
            </a:r>
          </a:p>
          <a:p>
            <a:r>
              <a:rPr lang="nl-NL"/>
              <a:t>Bij iemand met een nierziekte zakt het sneller</a:t>
            </a:r>
          </a:p>
          <a:p>
            <a:r>
              <a:rPr lang="nl-NL"/>
              <a:t>1 = normale NF</a:t>
            </a:r>
          </a:p>
          <a:p>
            <a:r>
              <a:rPr lang="nl-NL"/>
              <a:t>2 = licht gestoorde NF</a:t>
            </a:r>
          </a:p>
          <a:p>
            <a:r>
              <a:rPr lang="nl-NL"/>
              <a:t>3 = matig gestoorde NF</a:t>
            </a:r>
          </a:p>
          <a:p>
            <a:r>
              <a:rPr lang="nl-NL"/>
              <a:t>4 = ernstig gestoorde NF</a:t>
            </a:r>
          </a:p>
          <a:p>
            <a:r>
              <a:rPr lang="nl-NL"/>
              <a:t>5 = nierfalen en nierfunctie vervangende therapie bijna nodig </a:t>
            </a:r>
          </a:p>
          <a:p>
            <a:r>
              <a:rPr lang="nl-NL"/>
              <a:t>Ongeveer 10 % van de Nederlanders heeft een vorm van nierfalen, maar 1% komt op stadium 5 uit</a:t>
            </a:r>
          </a:p>
          <a:p>
            <a:r>
              <a:rPr lang="nl-NL"/>
              <a:t>Belangrijk om bij nierfalen goede controle en behandeling te krijgen en daarmee zolang mogelijk stabiel te blijven</a:t>
            </a:r>
          </a:p>
          <a:p>
            <a:endParaRPr lang="en-US">
              <a:solidFill>
                <a:srgbClr val="212529"/>
              </a:solidFill>
              <a:latin typeface="Calibri" panose="020F0502020204030204" pitchFamily="34" charset="0"/>
              <a:cs typeface="Calibri" panose="020F0502020204030204" pitchFamily="34" charset="0"/>
            </a:endParaRPr>
          </a:p>
          <a:p>
            <a:endParaRPr lang="nl-NL">
              <a:solidFill>
                <a:srgbClr val="212529"/>
              </a:solidFill>
              <a:latin typeface="Calibri" panose="020F0502020204030204" pitchFamily="34" charset="0"/>
              <a:ea typeface="Open Sans"/>
              <a:cs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5</a:t>
            </a:fld>
            <a:endParaRPr lang="nl-NL"/>
          </a:p>
        </p:txBody>
      </p:sp>
    </p:spTree>
    <p:extLst>
      <p:ext uri="{BB962C8B-B14F-4D97-AF65-F5344CB8AC3E}">
        <p14:creationId xmlns:p14="http://schemas.microsoft.com/office/powerpoint/2010/main" val="360228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Open Sans" pitchFamily="2" charset="0"/>
              </a:rPr>
              <a:t>Veel voorkomende oorzaken van chronische </a:t>
            </a:r>
            <a:r>
              <a:rPr lang="nl-NL" b="1" i="0" err="1">
                <a:solidFill>
                  <a:srgbClr val="333333"/>
                </a:solidFill>
                <a:effectLst/>
                <a:latin typeface="Open Sans" pitchFamily="2" charset="0"/>
              </a:rPr>
              <a:t>nierschade</a:t>
            </a:r>
            <a:r>
              <a:rPr lang="nl-NL" b="0" i="0">
                <a:solidFill>
                  <a:srgbClr val="333333"/>
                </a:solidFill>
                <a:effectLst/>
                <a:latin typeface="Open Sans" pitchFamily="2" charset="0"/>
              </a:rPr>
              <a:t> </a:t>
            </a:r>
          </a:p>
          <a:p>
            <a:pPr algn="l">
              <a:buFont typeface="Arial" panose="020B0604020202020204" pitchFamily="34" charset="0"/>
              <a:buChar char="•"/>
            </a:pPr>
            <a:r>
              <a:rPr lang="nl-NL" b="0" i="0">
                <a:solidFill>
                  <a:srgbClr val="333333"/>
                </a:solidFill>
                <a:effectLst/>
                <a:latin typeface="Open Sans" pitchFamily="2" charset="0"/>
              </a:rPr>
              <a:t>Suikerziekte; </a:t>
            </a:r>
          </a:p>
          <a:p>
            <a:pPr algn="l">
              <a:buFont typeface="Arial" panose="020B0604020202020204" pitchFamily="34" charset="0"/>
              <a:buChar char="•"/>
            </a:pPr>
            <a:r>
              <a:rPr lang="nl-NL" b="0" i="0">
                <a:solidFill>
                  <a:srgbClr val="333333"/>
                </a:solidFill>
                <a:effectLst/>
                <a:latin typeface="Open Sans" pitchFamily="2" charset="0"/>
              </a:rPr>
              <a:t>Vaatlijden, bijvoorbeeld als gevolg van langdurig hoge bloeddruk; </a:t>
            </a:r>
          </a:p>
          <a:p>
            <a:pPr algn="l">
              <a:buFont typeface="Arial" panose="020B0604020202020204" pitchFamily="34" charset="0"/>
              <a:buChar char="•"/>
            </a:pPr>
            <a:r>
              <a:rPr lang="nl-NL" b="0" i="0">
                <a:solidFill>
                  <a:srgbClr val="333333"/>
                </a:solidFill>
                <a:effectLst/>
                <a:latin typeface="Open Sans" pitchFamily="2" charset="0"/>
              </a:rPr>
              <a:t>Ontsteking van de </a:t>
            </a:r>
            <a:r>
              <a:rPr lang="nl-NL" b="0" i="0" err="1">
                <a:solidFill>
                  <a:srgbClr val="333333"/>
                </a:solidFill>
                <a:effectLst/>
                <a:latin typeface="Open Sans" pitchFamily="2" charset="0"/>
              </a:rPr>
              <a:t>nierfilters</a:t>
            </a:r>
            <a:r>
              <a:rPr lang="nl-NL" b="0" i="0">
                <a:solidFill>
                  <a:srgbClr val="333333"/>
                </a:solidFill>
                <a:effectLst/>
                <a:latin typeface="Open Sans" pitchFamily="2" charset="0"/>
              </a:rPr>
              <a:t> (</a:t>
            </a:r>
            <a:r>
              <a:rPr lang="nl-NL" b="0" i="0" err="1">
                <a:solidFill>
                  <a:srgbClr val="333333"/>
                </a:solidFill>
                <a:effectLst/>
                <a:latin typeface="Open Sans" pitchFamily="2" charset="0"/>
              </a:rPr>
              <a:t>glomerulonefritis</a:t>
            </a:r>
            <a:r>
              <a:rPr lang="nl-NL" b="0" i="0">
                <a:solidFill>
                  <a:srgbClr val="333333"/>
                </a:solidFill>
                <a:effectLst/>
                <a:latin typeface="Open Sans" pitchFamily="2" charset="0"/>
              </a:rPr>
              <a:t>; diverse oorzaken); </a:t>
            </a:r>
          </a:p>
          <a:p>
            <a:pPr algn="l">
              <a:buFont typeface="Arial" panose="020B0604020202020204" pitchFamily="34" charset="0"/>
              <a:buChar char="•"/>
            </a:pPr>
            <a:r>
              <a:rPr lang="nl-NL" b="0" i="0">
                <a:solidFill>
                  <a:srgbClr val="333333"/>
                </a:solidFill>
                <a:effectLst/>
                <a:latin typeface="Open Sans" pitchFamily="2" charset="0"/>
              </a:rPr>
              <a:t>Medicatie gebruik; voorbeelden (</a:t>
            </a:r>
            <a:r>
              <a:rPr lang="nl-NL" b="0" i="0" err="1">
                <a:solidFill>
                  <a:srgbClr val="333333"/>
                </a:solidFill>
                <a:effectLst/>
                <a:latin typeface="Open Sans" pitchFamily="2" charset="0"/>
              </a:rPr>
              <a:t>NSAID’s</a:t>
            </a:r>
            <a:r>
              <a:rPr lang="nl-NL" b="0" i="0">
                <a:solidFill>
                  <a:srgbClr val="333333"/>
                </a:solidFill>
                <a:effectLst/>
                <a:latin typeface="Open Sans" pitchFamily="2" charset="0"/>
              </a:rPr>
              <a:t>) ibuprofen, </a:t>
            </a:r>
            <a:r>
              <a:rPr lang="nl-NL" b="0" i="0" err="1">
                <a:solidFill>
                  <a:srgbClr val="333333"/>
                </a:solidFill>
                <a:effectLst/>
                <a:latin typeface="Open Sans" pitchFamily="2" charset="0"/>
              </a:rPr>
              <a:t>diclofenac</a:t>
            </a:r>
            <a:endParaRPr lang="nl-NL" b="0" i="0">
              <a:solidFill>
                <a:srgbClr val="333333"/>
              </a:solidFill>
              <a:effectLst/>
              <a:latin typeface="Open Sans" pitchFamily="2" charset="0"/>
            </a:endParaRPr>
          </a:p>
          <a:p>
            <a:pPr algn="l">
              <a:buFont typeface="Arial" panose="020B0604020202020204" pitchFamily="34" charset="0"/>
              <a:buChar char="•"/>
            </a:pPr>
            <a:r>
              <a:rPr lang="nl-NL" b="0" i="0">
                <a:solidFill>
                  <a:srgbClr val="333333"/>
                </a:solidFill>
                <a:effectLst/>
                <a:latin typeface="Open Sans" pitchFamily="2" charset="0"/>
              </a:rPr>
              <a:t>Erfelijk zoals in het geval van cystenieren; </a:t>
            </a:r>
          </a:p>
          <a:p>
            <a:pPr algn="l">
              <a:buFont typeface="Arial" panose="020B0604020202020204" pitchFamily="34" charset="0"/>
              <a:buChar char="•"/>
            </a:pPr>
            <a:r>
              <a:rPr lang="nl-NL" b="0" i="0">
                <a:solidFill>
                  <a:srgbClr val="333333"/>
                </a:solidFill>
                <a:effectLst/>
                <a:latin typeface="Open Sans" pitchFamily="2" charset="0"/>
              </a:rPr>
              <a:t>Vaak wordt er geen duidelijke oorzaak gevonden. </a:t>
            </a:r>
          </a:p>
          <a:p>
            <a:endParaRPr lang="nl-NL" b="1">
              <a:ea typeface="Calibri"/>
              <a:cs typeface="Calibri"/>
            </a:endParaRPr>
          </a:p>
          <a:p>
            <a:endParaRPr lang="nl-NL" b="1">
              <a:ea typeface="Calibri"/>
              <a:cs typeface="Calibri"/>
            </a:endParaRPr>
          </a:p>
          <a:p>
            <a:endParaRPr lang="nl-NL" b="1">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6727D155-FCC4-40AA-83DB-4A526A6FFFC9}" type="slidenum">
              <a:rPr lang="nl-NL" smtClean="0"/>
              <a:t>6</a:t>
            </a:fld>
            <a:endParaRPr lang="nl-NL"/>
          </a:p>
        </p:txBody>
      </p:sp>
    </p:spTree>
    <p:extLst>
      <p:ext uri="{BB962C8B-B14F-4D97-AF65-F5344CB8AC3E}">
        <p14:creationId xmlns:p14="http://schemas.microsoft.com/office/powerpoint/2010/main" val="94114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Calibri" panose="020F0502020204030204" pitchFamily="34" charset="0"/>
                <a:cs typeface="Calibri" panose="020F0502020204030204" pitchFamily="34" charset="0"/>
              </a:rPr>
              <a:t>Mogelijke symptomen</a:t>
            </a:r>
            <a:r>
              <a:rPr lang="nl-NL" b="0" i="0">
                <a:solidFill>
                  <a:srgbClr val="333333"/>
                </a:solidFill>
                <a:effectLst/>
                <a:latin typeface="Calibri" panose="020F0502020204030204" pitchFamily="34" charset="0"/>
                <a:cs typeface="Calibri" panose="020F0502020204030204" pitchFamily="34" charset="0"/>
              </a:rPr>
              <a:t> </a:t>
            </a:r>
          </a:p>
          <a:p>
            <a:pPr algn="l"/>
            <a:r>
              <a:rPr lang="nl-NL" b="0" i="0">
                <a:solidFill>
                  <a:srgbClr val="333333"/>
                </a:solidFill>
                <a:effectLst/>
                <a:latin typeface="Calibri" panose="020F0502020204030204" pitchFamily="34" charset="0"/>
                <a:cs typeface="Calibri" panose="020F0502020204030204" pitchFamily="34" charset="0"/>
              </a:rPr>
              <a:t>In eerste instantie merkt de patiënt weinig, hij/zij gaat pas klachten krijgen als de nierfunctie sterk verminderd is. De nieren hebben een enorme reservecapaciteit. Vaak voorkomende symptomen zijn: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Toenemende vermoeidheid en conditieproblemen;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Klachten over misselijkheid en braken;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Verminderde eetlust;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Afvallen;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Spierkrampen;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Jeuk en een droge huid;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Kouwelijkheid;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Vasthouden van vocht (oedeem).</a:t>
            </a:r>
          </a:p>
          <a:p>
            <a:r>
              <a:rPr lang="nl-NL" sz="1200" kern="1200">
                <a:solidFill>
                  <a:schemeClr val="tx1"/>
                </a:solidFill>
                <a:latin typeface="Calibri" panose="020F0502020204030204" pitchFamily="34" charset="0"/>
                <a:ea typeface="+mn-ea"/>
                <a:cs typeface="Calibri" panose="020F0502020204030204" pitchFamily="34" charset="0"/>
              </a:rPr>
              <a:t> </a:t>
            </a:r>
            <a:endParaRPr lang="nl-NL">
              <a:latin typeface="Calibri" panose="020F0502020204030204" pitchFamily="34" charset="0"/>
              <a:cs typeface="Calibri" panose="020F0502020204030204" pitchFamily="34" charset="0"/>
            </a:endParaRPr>
          </a:p>
          <a:p>
            <a:r>
              <a:rPr lang="nl-NL">
                <a:latin typeface="Calibri" panose="020F0502020204030204" pitchFamily="34" charset="0"/>
                <a:cs typeface="Calibri" panose="020F0502020204030204" pitchFamily="34" charset="0"/>
              </a:rPr>
              <a:t>Vraag aan patiënt: Herken je deze klachten? Hoe is dit voor jou?</a:t>
            </a:r>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7</a:t>
            </a:fld>
            <a:endParaRPr lang="nl-NL"/>
          </a:p>
        </p:txBody>
      </p:sp>
    </p:spTree>
    <p:extLst>
      <p:ext uri="{BB962C8B-B14F-4D97-AF65-F5344CB8AC3E}">
        <p14:creationId xmlns:p14="http://schemas.microsoft.com/office/powerpoint/2010/main" val="60444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Calibri" panose="020F0502020204030204" pitchFamily="34" charset="0"/>
                <a:cs typeface="Calibri" panose="020F0502020204030204" pitchFamily="34" charset="0"/>
              </a:rPr>
              <a:t>Mogelijke fysieke gevolgen</a:t>
            </a:r>
            <a:r>
              <a:rPr lang="nl-NL" b="0" i="0">
                <a:solidFill>
                  <a:srgbClr val="333333"/>
                </a:solidFill>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Verhoogd risico op hart en vaatziekten;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Bloedarmoede;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Verhoogde kans op infecties;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Verstoorde botstofwisseling;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Stoornissen van het zenuwstelsel (polyneuropathie);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Complicaties medicijngebruik;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Seksuele problemen (libidoverlies, impotentie, onvruchtbaarheid en wegvallen van menstruatie). </a:t>
            </a:r>
          </a:p>
          <a:p>
            <a:pPr marL="171450" lvl="0" indent="-171450">
              <a:buFontTx/>
              <a:buChar char="-"/>
            </a:pPr>
            <a:endParaRPr lang="nl-NL" sz="1200" kern="1200">
              <a:solidFill>
                <a:schemeClr val="tx1"/>
              </a:solidFill>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8</a:t>
            </a:fld>
            <a:endParaRPr lang="nl-NL"/>
          </a:p>
        </p:txBody>
      </p:sp>
    </p:spTree>
    <p:extLst>
      <p:ext uri="{BB962C8B-B14F-4D97-AF65-F5344CB8AC3E}">
        <p14:creationId xmlns:p14="http://schemas.microsoft.com/office/powerpoint/2010/main" val="141439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33333"/>
                </a:solidFill>
                <a:effectLst/>
                <a:latin typeface="Calibri" panose="020F0502020204030204" pitchFamily="34" charset="0"/>
                <a:cs typeface="Calibri" panose="020F0502020204030204" pitchFamily="34" charset="0"/>
              </a:rPr>
              <a:t>Mogelijke psychosociale gevolgen</a:t>
            </a:r>
            <a:r>
              <a:rPr lang="nl-NL" b="0" i="0">
                <a:solidFill>
                  <a:srgbClr val="333333"/>
                </a:solidFill>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Ernstige vermoeidheid en conditieproblemen;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Verandering van rolpatronen binnen relatie en gezin;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Verminderde deelname in gezin en maatschappij;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Verminderde kwaliteit van leven voor patiënt en familieleden;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Stemmingsproblemen als somberheid en in ernstige gevallen depressie;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Veranderingen kunnen als een verlies worden ervaren;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Nieuwe leefregels zoals een dieet (eiwit-, zout- en vochtbeperking) en medicatiegebruik. </a:t>
            </a:r>
          </a:p>
          <a:p>
            <a:pPr algn="l"/>
            <a:r>
              <a:rPr lang="nl-NL" b="0" i="0">
                <a:solidFill>
                  <a:srgbClr val="333333"/>
                </a:solidFill>
                <a:effectLst/>
                <a:latin typeface="Calibri" panose="020F0502020204030204" pitchFamily="34" charset="0"/>
                <a:cs typeface="Calibri" panose="020F0502020204030204" pitchFamily="34" charset="0"/>
              </a:rPr>
              <a:t> </a:t>
            </a:r>
          </a:p>
          <a:p>
            <a:pPr algn="l"/>
            <a:r>
              <a:rPr lang="nl-NL" b="1" i="0">
                <a:solidFill>
                  <a:srgbClr val="333333"/>
                </a:solidFill>
                <a:effectLst/>
                <a:latin typeface="Calibri" panose="020F0502020204030204" pitchFamily="34" charset="0"/>
                <a:cs typeface="Calibri" panose="020F0502020204030204" pitchFamily="34" charset="0"/>
              </a:rPr>
              <a:t>Mogelijke economische gevolgen</a:t>
            </a:r>
            <a:r>
              <a:rPr lang="nl-NL" b="0" i="0">
                <a:solidFill>
                  <a:srgbClr val="333333"/>
                </a:solidFill>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Ziekteverzuim en arbeidsongeschiktheid;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Inkomensverlies en verminderde financiële situatie; </a:t>
            </a:r>
          </a:p>
          <a:p>
            <a:pPr algn="l">
              <a:buFont typeface="Arial" panose="020B0604020202020204" pitchFamily="34" charset="0"/>
              <a:buChar char="•"/>
            </a:pPr>
            <a:r>
              <a:rPr lang="nl-NL" b="0" i="0">
                <a:solidFill>
                  <a:srgbClr val="333333"/>
                </a:solidFill>
                <a:effectLst/>
                <a:latin typeface="Calibri" panose="020F0502020204030204" pitchFamily="34" charset="0"/>
                <a:cs typeface="Calibri" panose="020F0502020204030204" pitchFamily="34" charset="0"/>
              </a:rPr>
              <a:t>Huisvestingsproblemen ten gevolge van verminderde mobiliteit. </a:t>
            </a:r>
          </a:p>
          <a:p>
            <a:endParaRPr lang="nl-NL"/>
          </a:p>
        </p:txBody>
      </p:sp>
      <p:sp>
        <p:nvSpPr>
          <p:cNvPr id="4" name="Tijdelijke aanduiding voor dianummer 3"/>
          <p:cNvSpPr>
            <a:spLocks noGrp="1"/>
          </p:cNvSpPr>
          <p:nvPr>
            <p:ph type="sldNum" sz="quarter" idx="5"/>
          </p:nvPr>
        </p:nvSpPr>
        <p:spPr/>
        <p:txBody>
          <a:bodyPr/>
          <a:lstStyle/>
          <a:p>
            <a:fld id="{604626F9-C059-4411-8ED0-7356B1CAC39B}" type="slidenum">
              <a:rPr lang="nl-NL" smtClean="0"/>
              <a:t>9</a:t>
            </a:fld>
            <a:endParaRPr lang="nl-NL"/>
          </a:p>
        </p:txBody>
      </p:sp>
    </p:spTree>
    <p:extLst>
      <p:ext uri="{BB962C8B-B14F-4D97-AF65-F5344CB8AC3E}">
        <p14:creationId xmlns:p14="http://schemas.microsoft.com/office/powerpoint/2010/main" val="76419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A7446-95FC-483A-9226-7D814B135C7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630A47E-79AC-4E77-BA27-BDA1A2F845DC}"/>
              </a:ext>
            </a:extLst>
          </p:cNvPr>
          <p:cNvSpPr>
            <a:spLocks noGrp="1"/>
          </p:cNvSpPr>
          <p:nvPr>
            <p:ph type="dt" sz="half" idx="10"/>
          </p:nvPr>
        </p:nvSpPr>
        <p:spPr/>
        <p:txBody>
          <a:bodyPr/>
          <a:lstStyle/>
          <a:p>
            <a:fld id="{E1037C31-9E7A-4F99-8774-A0E530DE1A42}" type="datetimeFigureOut">
              <a:rPr lang="en-US" smtClean="0"/>
              <a:t>2/24/2026</a:t>
            </a:fld>
            <a:endParaRPr lang="en-US"/>
          </a:p>
        </p:txBody>
      </p:sp>
      <p:sp>
        <p:nvSpPr>
          <p:cNvPr id="4" name="Tijdelijke aanduiding voor voettekst 3">
            <a:extLst>
              <a:ext uri="{FF2B5EF4-FFF2-40B4-BE49-F238E27FC236}">
                <a16:creationId xmlns:a16="http://schemas.microsoft.com/office/drawing/2014/main" id="{3614D288-0DC4-4E96-B218-0CC75C0D9F9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DEF48CB3-B9A5-4219-85D3-66DD71D02C6F}"/>
              </a:ext>
            </a:extLst>
          </p:cNvPr>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19624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4A1D3-189E-407C-ACFD-DD895BE284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C258B02-0206-4917-B4C8-FA6B0107940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D184D1-14EE-45B8-8B86-3EDFD966F5C6}"/>
              </a:ext>
            </a:extLst>
          </p:cNvPr>
          <p:cNvSpPr>
            <a:spLocks noGrp="1"/>
          </p:cNvSpPr>
          <p:nvPr>
            <p:ph type="dt" sz="half" idx="10"/>
          </p:nvPr>
        </p:nvSpPr>
        <p:spPr/>
        <p:txBody>
          <a:bodyPr/>
          <a:lstStyle/>
          <a:p>
            <a:fld id="{F070A7B3-6521-4DCA-87E5-044747A908C1}" type="datetimeFigureOut">
              <a:rPr lang="en-US" smtClean="0"/>
              <a:t>2/24/2026</a:t>
            </a:fld>
            <a:endParaRPr lang="en-US"/>
          </a:p>
        </p:txBody>
      </p:sp>
      <p:sp>
        <p:nvSpPr>
          <p:cNvPr id="5" name="Tijdelijke aanduiding voor voettekst 4">
            <a:extLst>
              <a:ext uri="{FF2B5EF4-FFF2-40B4-BE49-F238E27FC236}">
                <a16:creationId xmlns:a16="http://schemas.microsoft.com/office/drawing/2014/main" id="{D5DEE64C-D129-4FC4-A8DA-0E96659C02C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D9F6792-0ADF-4430-8D37-3DF3EBFFD5C6}"/>
              </a:ext>
            </a:extLst>
          </p:cNvPr>
          <p:cNvSpPr>
            <a:spLocks noGrp="1"/>
          </p:cNvSpPr>
          <p:nvPr>
            <p:ph type="sldNum" sz="quarter" idx="12"/>
          </p:nvPr>
        </p:nvSpPr>
        <p:spPr/>
        <p:txBody>
          <a:bodyPr/>
          <a:lstStyle/>
          <a:p>
            <a:fld id="{8A7A6979-0714-4377-B894-6BE4C2D6E202}" type="slidenum">
              <a:rPr lang="en-US" smtClean="0"/>
              <a:pPr/>
              <a:t>‹nr.›</a:t>
            </a:fld>
            <a:endParaRPr lang="en-US"/>
          </a:p>
        </p:txBody>
      </p:sp>
    </p:spTree>
    <p:extLst>
      <p:ext uri="{BB962C8B-B14F-4D97-AF65-F5344CB8AC3E}">
        <p14:creationId xmlns:p14="http://schemas.microsoft.com/office/powerpoint/2010/main" val="250693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4A2D8-FAF5-45C0-AA63-A9D7A50D08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B9FCFB-986A-4162-BBD5-AA5E8D9B358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ECCD33A-0E76-49C5-B639-9B4C97D59CC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2E9CC93-3383-4EE1-8A4D-8760ABCAE2C1}"/>
              </a:ext>
            </a:extLst>
          </p:cNvPr>
          <p:cNvSpPr>
            <a:spLocks noGrp="1"/>
          </p:cNvSpPr>
          <p:nvPr>
            <p:ph type="dt" sz="half" idx="10"/>
          </p:nvPr>
        </p:nvSpPr>
        <p:spPr/>
        <p:txBody>
          <a:bodyPr/>
          <a:lstStyle/>
          <a:p>
            <a:fld id="{AB134690-1557-4C89-A502-4959FE7FAD70}" type="datetimeFigureOut">
              <a:rPr lang="en-US" smtClean="0"/>
              <a:t>2/24/2026</a:t>
            </a:fld>
            <a:endParaRPr lang="en-US"/>
          </a:p>
        </p:txBody>
      </p:sp>
      <p:sp>
        <p:nvSpPr>
          <p:cNvPr id="6" name="Tijdelijke aanduiding voor voettekst 5">
            <a:extLst>
              <a:ext uri="{FF2B5EF4-FFF2-40B4-BE49-F238E27FC236}">
                <a16:creationId xmlns:a16="http://schemas.microsoft.com/office/drawing/2014/main" id="{2048C18B-8D8E-4B87-B413-4CD211BC00B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679101A8-71D4-42CF-BCC6-0A230A7BCCC2}"/>
              </a:ext>
            </a:extLst>
          </p:cNvPr>
          <p:cNvSpPr>
            <a:spLocks noGrp="1"/>
          </p:cNvSpPr>
          <p:nvPr>
            <p:ph type="sldNum" sz="quarter" idx="12"/>
          </p:nvPr>
        </p:nvSpPr>
        <p:spPr/>
        <p:txBody>
          <a:bodyPr/>
          <a:lstStyle/>
          <a:p>
            <a:fld id="{8A7A6979-0714-4377-B894-6BE4C2D6E202}" type="slidenum">
              <a:rPr lang="en-US" smtClean="0"/>
              <a:t>‹nr.›</a:t>
            </a:fld>
            <a:endParaRPr lang="en-US"/>
          </a:p>
        </p:txBody>
      </p:sp>
    </p:spTree>
    <p:extLst>
      <p:ext uri="{BB962C8B-B14F-4D97-AF65-F5344CB8AC3E}">
        <p14:creationId xmlns:p14="http://schemas.microsoft.com/office/powerpoint/2010/main" val="311783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9" name="Ondertitel 2">
            <a:extLst>
              <a:ext uri="{FF2B5EF4-FFF2-40B4-BE49-F238E27FC236}">
                <a16:creationId xmlns:a16="http://schemas.microsoft.com/office/drawing/2014/main" id="{B8455A8C-1151-45FD-BC04-D6EFE9E66F6A}"/>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2" name="Tijdelijke aanduiding voor inhoud 2">
            <a:extLst>
              <a:ext uri="{FF2B5EF4-FFF2-40B4-BE49-F238E27FC236}">
                <a16:creationId xmlns:a16="http://schemas.microsoft.com/office/drawing/2014/main" id="{8B00E604-4B97-4510-A3F5-5F4967D4D269}"/>
              </a:ext>
            </a:extLst>
          </p:cNvPr>
          <p:cNvSpPr>
            <a:spLocks noGrp="1"/>
          </p:cNvSpPr>
          <p:nvPr>
            <p:ph idx="1"/>
          </p:nvPr>
        </p:nvSpPr>
        <p:spPr>
          <a:xfrm>
            <a:off x="631825" y="1825626"/>
            <a:ext cx="10209212" cy="4032250"/>
          </a:xfrm>
        </p:spPr>
        <p:txBody>
          <a:bodyPr/>
          <a:lstStyle>
            <a:lvl1pPr>
              <a:defRPr sz="1400"/>
            </a:lvl1pPr>
          </a:lstStyle>
          <a:p>
            <a:pPr lvl="0"/>
            <a:endParaRPr lang="nl-NL"/>
          </a:p>
        </p:txBody>
      </p:sp>
      <p:sp>
        <p:nvSpPr>
          <p:cNvPr id="23" name="Title 22">
            <a:extLst>
              <a:ext uri="{FF2B5EF4-FFF2-40B4-BE49-F238E27FC236}">
                <a16:creationId xmlns:a16="http://schemas.microsoft.com/office/drawing/2014/main" id="{680762F9-45DE-418E-9F0E-4E555F12BFE6}"/>
              </a:ext>
            </a:extLst>
          </p:cNvPr>
          <p:cNvSpPr>
            <a:spLocks noGrp="1"/>
          </p:cNvSpPr>
          <p:nvPr>
            <p:ph type="title" hasCustomPrompt="1"/>
          </p:nvPr>
        </p:nvSpPr>
        <p:spPr/>
        <p:txBody>
          <a:bodyPr/>
          <a:lstStyle>
            <a:lvl1pPr>
              <a:defRPr/>
            </a:lvl1pPr>
          </a:lstStyle>
          <a:p>
            <a:r>
              <a:rPr lang="en-US" err="1"/>
              <a:t>Voeg</a:t>
            </a:r>
            <a:r>
              <a:rPr lang="en-US"/>
              <a:t> title toe</a:t>
            </a:r>
          </a:p>
        </p:txBody>
      </p:sp>
      <p:sp>
        <p:nvSpPr>
          <p:cNvPr id="2" name="Date Placeholder 1">
            <a:extLst>
              <a:ext uri="{FF2B5EF4-FFF2-40B4-BE49-F238E27FC236}">
                <a16:creationId xmlns:a16="http://schemas.microsoft.com/office/drawing/2014/main" id="{0DF9CAEF-4AC1-482E-A28C-4BD4EF23823E}"/>
              </a:ext>
            </a:extLst>
          </p:cNvPr>
          <p:cNvSpPr>
            <a:spLocks noGrp="1"/>
          </p:cNvSpPr>
          <p:nvPr>
            <p:ph type="dt" sz="half" idx="14"/>
          </p:nvPr>
        </p:nvSpPr>
        <p:spPr/>
        <p:txBody>
          <a:bodyPr/>
          <a:lstStyle/>
          <a:p>
            <a:fld id="{E02C8C58-7455-42B9-A9FD-EE48EC293C11}" type="datetime1">
              <a:rPr lang="en-GB" smtClean="0"/>
              <a:t>24/02/2026</a:t>
            </a:fld>
            <a:endParaRPr lang="en-GB"/>
          </a:p>
        </p:txBody>
      </p:sp>
      <p:sp>
        <p:nvSpPr>
          <p:cNvPr id="3" name="Footer Placeholder 2">
            <a:extLst>
              <a:ext uri="{FF2B5EF4-FFF2-40B4-BE49-F238E27FC236}">
                <a16:creationId xmlns:a16="http://schemas.microsoft.com/office/drawing/2014/main" id="{793A717A-0D90-431C-BCD3-A6ECA053C009}"/>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42E7448-FA38-460E-A530-78699A84B1D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4066125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3C24C79-C4B8-4AAC-BFD8-ED7C1EE72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B88259-432C-4739-9A62-2A35E560E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1D1B30-582C-4F3D-B257-C0A54A7F0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2/24/2026</a:t>
            </a:fld>
            <a:endParaRPr lang="en-US"/>
          </a:p>
        </p:txBody>
      </p:sp>
      <p:sp>
        <p:nvSpPr>
          <p:cNvPr id="5" name="Tijdelijke aanduiding voor voettekst 4">
            <a:extLst>
              <a:ext uri="{FF2B5EF4-FFF2-40B4-BE49-F238E27FC236}">
                <a16:creationId xmlns:a16="http://schemas.microsoft.com/office/drawing/2014/main" id="{16DD3F97-DE75-4726-AA3B-C6F661972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BC500E5E-887A-4B0E-BBBC-6C707E771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‹nr.›</a:t>
            </a:fld>
            <a:endParaRPr lang="en-US"/>
          </a:p>
        </p:txBody>
      </p:sp>
    </p:spTree>
    <p:extLst>
      <p:ext uri="{BB962C8B-B14F-4D97-AF65-F5344CB8AC3E}">
        <p14:creationId xmlns:p14="http://schemas.microsoft.com/office/powerpoint/2010/main" val="28771829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8"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google.nl/url?sa=i&amp;rct=j&amp;q=&amp;esrc=s&amp;source=images&amp;cd=&amp;cad=rja&amp;uact=8&amp;ved=0ahUKEwiHv4j3gcfSAhWI6RQKHQFKAt0QjRwIBw&amp;url=http://www.cliniquesonya.dz/&amp;psig=AFQjCNEn2jOuZiDZ3S1lmyX8rLXiIe9zkQ&amp;ust=1489065919496601" TargetMode="External"/><Relationship Id="rId5" Type="http://schemas.openxmlformats.org/officeDocument/2006/relationships/image" Target="../media/image2.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2.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url=http%3A%2F%2Fwww.maguza.be%2Fgezond%2Fp%2Fartikel%2Fbloed-geven-zeker-doen&amp;psig=AOvVaw0AW0NraqWr943GOjsIh4hW&amp;ust=1611426338690000&amp;source=images&amp;cd=vfe&amp;ved=0CAIQjRxqFwoTCNj6-4WVsO4CFQAAAAAdAAAAABA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1.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transplantatiestichting.nl/" TargetMode="External"/><Relationship Id="rId4" Type="http://schemas.openxmlformats.org/officeDocument/2006/relationships/hyperlink" Target="http://www.nierstichting.n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B03E4C4-0A10-4858-B0A1-5C35574D4DDA}"/>
              </a:ext>
            </a:extLst>
          </p:cNvPr>
          <p:cNvPicPr>
            <a:picLocks noChangeAspect="1"/>
          </p:cNvPicPr>
          <p:nvPr/>
        </p:nvPicPr>
        <p:blipFill rotWithShape="1">
          <a:blip r:embed="rId3"/>
          <a:srcRect t="88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674CEF-BF1F-49E1-9609-EC3ED8109CDC}"/>
              </a:ext>
            </a:extLst>
          </p:cNvPr>
          <p:cNvSpPr>
            <a:spLocks noGrp="1"/>
          </p:cNvSpPr>
          <p:nvPr>
            <p:ph type="title"/>
          </p:nvPr>
        </p:nvSpPr>
        <p:spPr>
          <a:xfrm>
            <a:off x="523875" y="5317240"/>
            <a:ext cx="11210925" cy="744836"/>
          </a:xfrm>
        </p:spPr>
        <p:txBody>
          <a:bodyPr>
            <a:normAutofit/>
          </a:bodyPr>
          <a:lstStyle/>
          <a:p>
            <a:pPr algn="ctr"/>
            <a:r>
              <a:rPr lang="nl-NL" sz="3600">
                <a:solidFill>
                  <a:schemeClr val="tx1">
                    <a:lumMod val="85000"/>
                    <a:lumOff val="15000"/>
                  </a:schemeClr>
                </a:solidFill>
              </a:rPr>
              <a:t>Voorlichtingsbijeenkomst Nierteam aan Huis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E04A125-4D74-5D36-5D8E-3DB7D8F48ECD}"/>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317856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s médecins vérifient la santé des reins et du système urinaire en  clinique. Étude médicale de personnes minuscules atteintes de maladies  rénales chroniques et illustration vectorielle plane de physiologie.  Urologie, néphrologie, concept">
            <a:extLst>
              <a:ext uri="{FF2B5EF4-FFF2-40B4-BE49-F238E27FC236}">
                <a16:creationId xmlns:a16="http://schemas.microsoft.com/office/drawing/2014/main" id="{08426CF3-1A55-B4B5-2A0C-B363AC265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706" y="1600261"/>
            <a:ext cx="4731431" cy="315176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C646417-4A1C-991B-C41D-473545D2705F}"/>
              </a:ext>
            </a:extLst>
          </p:cNvPr>
          <p:cNvSpPr>
            <a:spLocks noGrp="1"/>
          </p:cNvSpPr>
          <p:nvPr>
            <p:ph type="title"/>
          </p:nvPr>
        </p:nvSpPr>
        <p:spPr>
          <a:xfrm>
            <a:off x="838200" y="1"/>
            <a:ext cx="10515600" cy="1365160"/>
          </a:xfrm>
        </p:spPr>
        <p:txBody>
          <a:bodyPr/>
          <a:lstStyle/>
          <a:p>
            <a:r>
              <a:rPr lang="nl-NL" sz="4400"/>
              <a:t>Behandelvormen bij nierfalen</a:t>
            </a:r>
            <a:endParaRPr lang="nl-NL"/>
          </a:p>
        </p:txBody>
      </p:sp>
      <p:sp>
        <p:nvSpPr>
          <p:cNvPr id="3" name="Tijdelijke aanduiding voor inhoud 2">
            <a:extLst>
              <a:ext uri="{FF2B5EF4-FFF2-40B4-BE49-F238E27FC236}">
                <a16:creationId xmlns:a16="http://schemas.microsoft.com/office/drawing/2014/main" id="{3B90F3BD-3555-AF63-006E-BF2B919D162D}"/>
              </a:ext>
            </a:extLst>
          </p:cNvPr>
          <p:cNvSpPr>
            <a:spLocks noGrp="1"/>
          </p:cNvSpPr>
          <p:nvPr>
            <p:ph sz="half" idx="1"/>
          </p:nvPr>
        </p:nvSpPr>
        <p:spPr>
          <a:xfrm>
            <a:off x="838200" y="1079653"/>
            <a:ext cx="9065654" cy="5097310"/>
          </a:xfrm>
        </p:spPr>
        <p:txBody>
          <a:bodyPr>
            <a:noAutofit/>
          </a:bodyPr>
          <a:lstStyle/>
          <a:p>
            <a:pPr marL="0" indent="0">
              <a:buNone/>
            </a:pPr>
            <a:r>
              <a:rPr lang="nl-NL" sz="2400" b="1"/>
              <a:t>Niertransplantatie</a:t>
            </a:r>
          </a:p>
          <a:p>
            <a:r>
              <a:rPr lang="nl-NL" sz="2400"/>
              <a:t>Nier van overleden donor</a:t>
            </a:r>
          </a:p>
          <a:p>
            <a:r>
              <a:rPr lang="nl-NL" sz="2400"/>
              <a:t>Nier van levende donor</a:t>
            </a:r>
          </a:p>
          <a:p>
            <a:pPr marL="0" indent="0">
              <a:buNone/>
            </a:pPr>
            <a:endParaRPr lang="nl-NL" sz="2400"/>
          </a:p>
          <a:p>
            <a:pPr marL="0" indent="0">
              <a:buNone/>
            </a:pPr>
            <a:r>
              <a:rPr lang="nl-NL" sz="2400" b="1"/>
              <a:t>Dialyse</a:t>
            </a:r>
          </a:p>
          <a:p>
            <a:r>
              <a:rPr lang="nl-NL" sz="2400"/>
              <a:t>Hemodialyse – bloedspoelen </a:t>
            </a:r>
          </a:p>
          <a:p>
            <a:pPr marL="0" indent="0">
              <a:buNone/>
            </a:pPr>
            <a:r>
              <a:rPr lang="nl-NL" sz="2400"/>
              <a:t>   *centrum/thuis  *dag/nacht</a:t>
            </a:r>
          </a:p>
          <a:p>
            <a:r>
              <a:rPr lang="nl-NL" sz="2400"/>
              <a:t>Peritoneale dialyse – buikspoeling</a:t>
            </a:r>
          </a:p>
          <a:p>
            <a:pPr marL="0" indent="0">
              <a:buNone/>
            </a:pPr>
            <a:endParaRPr lang="nl-NL" sz="2400"/>
          </a:p>
          <a:p>
            <a:pPr marL="0" indent="0">
              <a:buNone/>
            </a:pPr>
            <a:r>
              <a:rPr lang="nl-NL" sz="2400" b="1"/>
              <a:t>Conservatieve behandeling</a:t>
            </a:r>
          </a:p>
          <a:p>
            <a:r>
              <a:rPr lang="nl-NL" sz="2400"/>
              <a:t>Geen dialyse of transplantatie, behandelen van klachten met behulp van leefstijladvies, dieet en medicijnen</a:t>
            </a:r>
          </a:p>
        </p:txBody>
      </p:sp>
      <p:pic>
        <p:nvPicPr>
          <p:cNvPr id="10" name="Picture 9">
            <a:extLst>
              <a:ext uri="{FF2B5EF4-FFF2-40B4-BE49-F238E27FC236}">
                <a16:creationId xmlns:a16="http://schemas.microsoft.com/office/drawing/2014/main" id="{945AA646-6EBF-5F07-AAED-5A6C2442FE3F}"/>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41852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idney Logos Vector Images (over 3,400)">
            <a:extLst>
              <a:ext uri="{FF2B5EF4-FFF2-40B4-BE49-F238E27FC236}">
                <a16:creationId xmlns:a16="http://schemas.microsoft.com/office/drawing/2014/main" id="{F17C6738-701D-FD34-4B2B-E42894942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2" b="27555"/>
          <a:stretch/>
        </p:blipFill>
        <p:spPr bwMode="auto">
          <a:xfrm>
            <a:off x="7145331" y="151605"/>
            <a:ext cx="4830101" cy="369273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B5A5F825-337A-4E76-A82E-5ED853BAE71F}"/>
              </a:ext>
            </a:extLst>
          </p:cNvPr>
          <p:cNvSpPr>
            <a:spLocks noGrp="1"/>
          </p:cNvSpPr>
          <p:nvPr>
            <p:ph sz="half" idx="1"/>
          </p:nvPr>
        </p:nvSpPr>
        <p:spPr>
          <a:xfrm>
            <a:off x="922421" y="2251468"/>
            <a:ext cx="9758082" cy="4643252"/>
          </a:xfrm>
        </p:spPr>
        <p:txBody>
          <a:bodyPr>
            <a:normAutofit/>
          </a:bodyPr>
          <a:lstStyle/>
          <a:p>
            <a:pPr marL="0" indent="0">
              <a:buNone/>
            </a:pPr>
            <a:r>
              <a:rPr lang="nl-NL" sz="2600" b="1"/>
              <a:t>Voordeel: </a:t>
            </a:r>
          </a:p>
          <a:p>
            <a:r>
              <a:rPr lang="nl-NL" sz="2600"/>
              <a:t>Patiënt blijft in leven  </a:t>
            </a:r>
          </a:p>
          <a:p>
            <a:pPr marL="0" indent="0">
              <a:buNone/>
            </a:pPr>
            <a:endParaRPr lang="nl-NL" sz="2600" b="1"/>
          </a:p>
          <a:p>
            <a:pPr marL="0" indent="0">
              <a:buNone/>
            </a:pPr>
            <a:r>
              <a:rPr lang="nl-NL" sz="2600" b="1"/>
              <a:t>Nadelen:</a:t>
            </a:r>
          </a:p>
          <a:p>
            <a:r>
              <a:rPr lang="nl-NL" sz="2600"/>
              <a:t>K</a:t>
            </a:r>
            <a:r>
              <a:rPr lang="nl-NL" sz="2600" b="0" i="0" u="none" strike="noStrike">
                <a:effectLst/>
              </a:rPr>
              <a:t>waliteit van leven lager dan bij gezonde mensen</a:t>
            </a:r>
          </a:p>
          <a:p>
            <a:r>
              <a:rPr lang="nl-NL" sz="2600"/>
              <a:t>Ervaring dialyse kan zwaar zijn</a:t>
            </a:r>
          </a:p>
          <a:p>
            <a:r>
              <a:rPr lang="nl-NL" sz="2600"/>
              <a:t>Gebruik medicijnen</a:t>
            </a:r>
          </a:p>
          <a:p>
            <a:r>
              <a:rPr lang="nl-NL" sz="2600"/>
              <a:t>Dieet en leefregels</a:t>
            </a:r>
          </a:p>
          <a:p>
            <a:r>
              <a:rPr lang="nl-NL" sz="2600"/>
              <a:t>Risico op overlijden groter dan na transplantatie</a:t>
            </a:r>
          </a:p>
          <a:p>
            <a:pPr marL="0" indent="0">
              <a:buNone/>
            </a:pPr>
            <a:endParaRPr lang="nl-NL" b="1"/>
          </a:p>
        </p:txBody>
      </p:sp>
      <p:sp>
        <p:nvSpPr>
          <p:cNvPr id="6" name="Titel 1">
            <a:extLst>
              <a:ext uri="{FF2B5EF4-FFF2-40B4-BE49-F238E27FC236}">
                <a16:creationId xmlns:a16="http://schemas.microsoft.com/office/drawing/2014/main" id="{9DA1BB2E-C64F-443E-BDC8-6488FB065BF4}"/>
              </a:ext>
            </a:extLst>
          </p:cNvPr>
          <p:cNvSpPr>
            <a:spLocks noGrp="1"/>
          </p:cNvSpPr>
          <p:nvPr>
            <p:ph type="title"/>
          </p:nvPr>
        </p:nvSpPr>
        <p:spPr>
          <a:xfrm>
            <a:off x="922420" y="151605"/>
            <a:ext cx="10431380" cy="1325563"/>
          </a:xfrm>
        </p:spPr>
        <p:txBody>
          <a:bodyPr/>
          <a:lstStyle/>
          <a:p>
            <a:r>
              <a:rPr lang="nl-NL" sz="4000">
                <a:latin typeface="+mn-lt"/>
              </a:rPr>
              <a:t>Dialyse</a:t>
            </a:r>
            <a:br>
              <a:rPr lang="nl-NL"/>
            </a:br>
            <a:endParaRPr lang="nl-NL"/>
          </a:p>
        </p:txBody>
      </p:sp>
      <p:sp>
        <p:nvSpPr>
          <p:cNvPr id="7" name="Tekstvak 6">
            <a:extLst>
              <a:ext uri="{FF2B5EF4-FFF2-40B4-BE49-F238E27FC236}">
                <a16:creationId xmlns:a16="http://schemas.microsoft.com/office/drawing/2014/main" id="{3471431B-0BDD-400B-B735-8F3759F44DC7}"/>
              </a:ext>
            </a:extLst>
          </p:cNvPr>
          <p:cNvSpPr txBox="1"/>
          <p:nvPr/>
        </p:nvSpPr>
        <p:spPr>
          <a:xfrm>
            <a:off x="922420" y="821190"/>
            <a:ext cx="9758082" cy="1200329"/>
          </a:xfrm>
          <a:prstGeom prst="rect">
            <a:avLst/>
          </a:prstGeom>
          <a:noFill/>
        </p:spPr>
        <p:txBody>
          <a:bodyPr wrap="square" rtlCol="0">
            <a:spAutoFit/>
          </a:bodyPr>
          <a:lstStyle/>
          <a:p>
            <a:pPr algn="just" rtl="0" fontAlgn="base"/>
            <a:r>
              <a:rPr lang="nl-NL" sz="2400" b="0" i="0" u="none" strike="noStrike">
                <a:solidFill>
                  <a:srgbClr val="292934"/>
                </a:solidFill>
                <a:effectLst/>
                <a:latin typeface="Arial" panose="020B0604020202020204" pitchFamily="34" charset="0"/>
              </a:rPr>
              <a:t> </a:t>
            </a:r>
          </a:p>
          <a:p>
            <a:pPr algn="just" rtl="0" fontAlgn="base">
              <a:buFont typeface="Arial" panose="020B0604020202020204" pitchFamily="34" charset="0"/>
              <a:buChar char="•"/>
            </a:pPr>
            <a:r>
              <a:rPr lang="nl-NL" sz="2400" b="0" i="0" u="none" strike="noStrike">
                <a:solidFill>
                  <a:srgbClr val="292934"/>
                </a:solidFill>
                <a:effectLst/>
              </a:rPr>
              <a:t> Start bij een nierfunctie &lt;15%</a:t>
            </a:r>
            <a:r>
              <a:rPr lang="en-US" sz="2400" b="0" i="0">
                <a:solidFill>
                  <a:srgbClr val="292934"/>
                </a:solidFill>
                <a:effectLst/>
              </a:rPr>
              <a:t>​</a:t>
            </a:r>
          </a:p>
          <a:p>
            <a:pPr algn="just" rtl="0" fontAlgn="base">
              <a:buFont typeface="Arial" panose="020B0604020202020204" pitchFamily="34" charset="0"/>
              <a:buChar char="•"/>
            </a:pPr>
            <a:r>
              <a:rPr lang="nl-NL" sz="2400" b="0" i="0" u="none" strike="noStrike">
                <a:solidFill>
                  <a:srgbClr val="292934"/>
                </a:solidFill>
                <a:effectLst/>
              </a:rPr>
              <a:t> Komt overeen met een nierfunctie van </a:t>
            </a:r>
            <a:r>
              <a:rPr lang="nl-NL" sz="2400">
                <a:solidFill>
                  <a:srgbClr val="292934"/>
                </a:solidFill>
              </a:rPr>
              <a:t>10-15</a:t>
            </a:r>
            <a:r>
              <a:rPr lang="nl-NL" sz="2400" b="0" i="0" u="none" strike="noStrike">
                <a:solidFill>
                  <a:srgbClr val="292934"/>
                </a:solidFill>
                <a:effectLst/>
              </a:rPr>
              <a:t>%</a:t>
            </a:r>
            <a:endParaRPr lang="en-US" sz="2400" b="0" i="0">
              <a:solidFill>
                <a:srgbClr val="292934"/>
              </a:solidFill>
              <a:effectLst/>
            </a:endParaRPr>
          </a:p>
        </p:txBody>
      </p:sp>
      <p:pic>
        <p:nvPicPr>
          <p:cNvPr id="9" name="Picture 2" descr="Afbeelding met Lettertype, logo, tekst, Graphics&#10;&#10;Door AI gegenereerde inhoud is mogelijk onjuist.">
            <a:extLst>
              <a:ext uri="{FF2B5EF4-FFF2-40B4-BE49-F238E27FC236}">
                <a16:creationId xmlns:a16="http://schemas.microsoft.com/office/drawing/2014/main" id="{F2321ED0-D56E-AA83-82E1-E74075B7D35D}"/>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75884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tesio.png">
            <a:extLst>
              <a:ext uri="{FF2B5EF4-FFF2-40B4-BE49-F238E27FC236}">
                <a16:creationId xmlns:a16="http://schemas.microsoft.com/office/drawing/2014/main" id="{0015FD8F-7194-4F9F-8068-955266E48A58}"/>
              </a:ext>
            </a:extLst>
          </p:cNvPr>
          <p:cNvPicPr>
            <a:picLocks noChangeAspect="1"/>
          </p:cNvPicPr>
          <p:nvPr/>
        </p:nvPicPr>
        <p:blipFill>
          <a:blip r:embed="rId3" cstate="print"/>
          <a:stretch>
            <a:fillRect/>
          </a:stretch>
        </p:blipFill>
        <p:spPr>
          <a:xfrm>
            <a:off x="2279553" y="4536092"/>
            <a:ext cx="3612451" cy="2202714"/>
          </a:xfrm>
          <a:prstGeom prst="rect">
            <a:avLst/>
          </a:prstGeom>
        </p:spPr>
      </p:pic>
      <p:pic>
        <p:nvPicPr>
          <p:cNvPr id="5" name="Picture 2">
            <a:extLst>
              <a:ext uri="{FF2B5EF4-FFF2-40B4-BE49-F238E27FC236}">
                <a16:creationId xmlns:a16="http://schemas.microsoft.com/office/drawing/2014/main" id="{3D806D92-B6B9-B445-26DB-1CE2C8EFCEA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466366" y="1473682"/>
            <a:ext cx="6599694" cy="467055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5284E5E-0D1E-49FD-8312-25CA72057ACC}"/>
              </a:ext>
            </a:extLst>
          </p:cNvPr>
          <p:cNvSpPr>
            <a:spLocks noGrp="1"/>
          </p:cNvSpPr>
          <p:nvPr>
            <p:ph type="title"/>
          </p:nvPr>
        </p:nvSpPr>
        <p:spPr>
          <a:xfrm>
            <a:off x="264695" y="50916"/>
            <a:ext cx="11574379" cy="913223"/>
          </a:xfrm>
        </p:spPr>
        <p:txBody>
          <a:bodyPr/>
          <a:lstStyle/>
          <a:p>
            <a:pPr algn="ctr"/>
            <a:r>
              <a:rPr lang="nl-NL"/>
              <a:t>Hemodialyse (HD)</a:t>
            </a:r>
            <a:r>
              <a:rPr lang="nl-NL" b="1"/>
              <a:t>	</a:t>
            </a:r>
            <a:r>
              <a:rPr lang="nl-NL"/>
              <a:t>=	</a:t>
            </a:r>
            <a:r>
              <a:rPr lang="nl-NL" sz="3200"/>
              <a:t>Het spoelen van je bloed</a:t>
            </a:r>
          </a:p>
        </p:txBody>
      </p:sp>
      <p:sp>
        <p:nvSpPr>
          <p:cNvPr id="10" name="Tekstvak 9">
            <a:extLst>
              <a:ext uri="{FF2B5EF4-FFF2-40B4-BE49-F238E27FC236}">
                <a16:creationId xmlns:a16="http://schemas.microsoft.com/office/drawing/2014/main" id="{45BE98F6-004A-4AD7-86A6-5ADDA47AD695}"/>
              </a:ext>
            </a:extLst>
          </p:cNvPr>
          <p:cNvSpPr txBox="1"/>
          <p:nvPr/>
        </p:nvSpPr>
        <p:spPr>
          <a:xfrm>
            <a:off x="1262744" y="5391996"/>
            <a:ext cx="3378224" cy="400110"/>
          </a:xfrm>
          <a:prstGeom prst="rect">
            <a:avLst/>
          </a:prstGeom>
          <a:noFill/>
        </p:spPr>
        <p:txBody>
          <a:bodyPr wrap="square" rtlCol="0">
            <a:spAutoFit/>
          </a:bodyPr>
          <a:lstStyle/>
          <a:p>
            <a:r>
              <a:rPr lang="nl-NL"/>
              <a:t>       </a:t>
            </a:r>
            <a:r>
              <a:rPr lang="nl-NL" sz="2000" b="1"/>
              <a:t>Katheter</a:t>
            </a:r>
          </a:p>
        </p:txBody>
      </p:sp>
      <p:pic>
        <p:nvPicPr>
          <p:cNvPr id="3" name="Picture 2">
            <a:extLst>
              <a:ext uri="{FF2B5EF4-FFF2-40B4-BE49-F238E27FC236}">
                <a16:creationId xmlns:a16="http://schemas.microsoft.com/office/drawing/2014/main" id="{B84E59B9-58C3-FD8D-27BE-5359D214AD64}"/>
              </a:ext>
            </a:extLst>
          </p:cNvPr>
          <p:cNvPicPr>
            <a:picLocks noChangeAspect="1"/>
          </p:cNvPicPr>
          <p:nvPr/>
        </p:nvPicPr>
        <p:blipFill>
          <a:blip r:embed="rId5"/>
          <a:stretch>
            <a:fillRect/>
          </a:stretch>
        </p:blipFill>
        <p:spPr>
          <a:xfrm>
            <a:off x="125940" y="5663202"/>
            <a:ext cx="664522" cy="1048603"/>
          </a:xfrm>
          <a:prstGeom prst="rect">
            <a:avLst/>
          </a:prstGeom>
        </p:spPr>
      </p:pic>
      <p:sp>
        <p:nvSpPr>
          <p:cNvPr id="16" name="Content Placeholder 2">
            <a:extLst>
              <a:ext uri="{FF2B5EF4-FFF2-40B4-BE49-F238E27FC236}">
                <a16:creationId xmlns:a16="http://schemas.microsoft.com/office/drawing/2014/main" id="{3DE07D38-0ED3-6286-D3BE-7CB17CAFE1CB}"/>
              </a:ext>
            </a:extLst>
          </p:cNvPr>
          <p:cNvSpPr>
            <a:spLocks noGrp="1"/>
          </p:cNvSpPr>
          <p:nvPr>
            <p:ph sz="half" idx="1"/>
          </p:nvPr>
        </p:nvSpPr>
        <p:spPr>
          <a:xfrm>
            <a:off x="459467" y="1016000"/>
            <a:ext cx="10209212" cy="4560662"/>
          </a:xfrm>
        </p:spPr>
        <p:txBody>
          <a:bodyPr vert="horz" lIns="91440" tIns="45720" rIns="91440" bIns="45720" rtlCol="0" anchor="t">
            <a:normAutofit/>
          </a:bodyPr>
          <a:lstStyle/>
          <a:p>
            <a:pPr>
              <a:lnSpc>
                <a:spcPct val="100000"/>
              </a:lnSpc>
            </a:pPr>
            <a:r>
              <a:rPr lang="nl-NL" sz="2400">
                <a:latin typeface="Calibri"/>
                <a:ea typeface="Calibri"/>
                <a:cs typeface="Arial"/>
              </a:rPr>
              <a:t>Goede toegang tot de bloedbaan nodig</a:t>
            </a:r>
            <a:endParaRPr lang="en-US" sz="2400">
              <a:latin typeface="Calibri"/>
              <a:ea typeface="Calibri"/>
              <a:cs typeface="Calibri" panose="020F0502020204030204"/>
            </a:endParaRPr>
          </a:p>
          <a:p>
            <a:pPr>
              <a:lnSpc>
                <a:spcPct val="100000"/>
              </a:lnSpc>
            </a:pPr>
            <a:r>
              <a:rPr lang="nl-NL" sz="2400">
                <a:latin typeface="Calibri"/>
                <a:ea typeface="Calibri"/>
                <a:cs typeface="Arial"/>
              </a:rPr>
              <a:t>Operatie voor aanleggen van shunt of lijn</a:t>
            </a:r>
            <a:endParaRPr lang="nl-NL">
              <a:ea typeface="Calibri"/>
              <a:cs typeface="Calibri"/>
            </a:endParaRPr>
          </a:p>
          <a:p>
            <a:pPr marL="0" indent="0">
              <a:buNone/>
            </a:pPr>
            <a:endParaRPr lang="nl-NL"/>
          </a:p>
        </p:txBody>
      </p:sp>
      <p:pic>
        <p:nvPicPr>
          <p:cNvPr id="4" name="Picture 2" descr="Afbeeldingsresultaat voor hemodialyse">
            <a:hlinkClick r:id="rId6"/>
            <a:extLst>
              <a:ext uri="{FF2B5EF4-FFF2-40B4-BE49-F238E27FC236}">
                <a16:creationId xmlns:a16="http://schemas.microsoft.com/office/drawing/2014/main" id="{61A66B81-2909-9334-D82D-79A20EDDDFAF}"/>
              </a:ext>
            </a:extLst>
          </p:cNvPr>
          <p:cNvPicPr>
            <a:picLocks noChangeAspect="1" noChangeArrowheads="1"/>
          </p:cNvPicPr>
          <p:nvPr/>
        </p:nvPicPr>
        <p:blipFill>
          <a:blip r:embed="rId7" cstate="print"/>
          <a:srcRect/>
          <a:stretch>
            <a:fillRect/>
          </a:stretch>
        </p:blipFill>
        <p:spPr bwMode="auto">
          <a:xfrm>
            <a:off x="651005" y="2191718"/>
            <a:ext cx="3257097" cy="1834831"/>
          </a:xfrm>
          <a:prstGeom prst="rect">
            <a:avLst/>
          </a:prstGeom>
          <a:noFill/>
        </p:spPr>
      </p:pic>
      <p:sp>
        <p:nvSpPr>
          <p:cNvPr id="7" name="Tekstvak 6">
            <a:extLst>
              <a:ext uri="{FF2B5EF4-FFF2-40B4-BE49-F238E27FC236}">
                <a16:creationId xmlns:a16="http://schemas.microsoft.com/office/drawing/2014/main" id="{05ADD7CA-F62C-CF88-127F-631412E88492}"/>
              </a:ext>
            </a:extLst>
          </p:cNvPr>
          <p:cNvSpPr txBox="1"/>
          <p:nvPr/>
        </p:nvSpPr>
        <p:spPr>
          <a:xfrm>
            <a:off x="2801257" y="3802743"/>
            <a:ext cx="786626" cy="400110"/>
          </a:xfrm>
          <a:prstGeom prst="rect">
            <a:avLst/>
          </a:prstGeom>
          <a:noFill/>
        </p:spPr>
        <p:txBody>
          <a:bodyPr wrap="none" rtlCol="0">
            <a:spAutoFit/>
          </a:bodyPr>
          <a:lstStyle/>
          <a:p>
            <a:r>
              <a:rPr lang="nl-NL" sz="2000" b="1"/>
              <a:t>shunt</a:t>
            </a:r>
          </a:p>
        </p:txBody>
      </p:sp>
      <p:sp>
        <p:nvSpPr>
          <p:cNvPr id="9" name="Tekstvak 8">
            <a:extLst>
              <a:ext uri="{FF2B5EF4-FFF2-40B4-BE49-F238E27FC236}">
                <a16:creationId xmlns:a16="http://schemas.microsoft.com/office/drawing/2014/main" id="{ABDC1A10-A49F-AD5A-756B-DADFAB363DF9}"/>
              </a:ext>
            </a:extLst>
          </p:cNvPr>
          <p:cNvSpPr txBox="1"/>
          <p:nvPr/>
        </p:nvSpPr>
        <p:spPr>
          <a:xfrm>
            <a:off x="5466366" y="6589486"/>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367298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CDA59-94DA-58A5-0A85-4EC2943E84A6}"/>
              </a:ext>
            </a:extLst>
          </p:cNvPr>
          <p:cNvSpPr>
            <a:spLocks noGrp="1"/>
          </p:cNvSpPr>
          <p:nvPr>
            <p:ph type="title"/>
          </p:nvPr>
        </p:nvSpPr>
        <p:spPr>
          <a:xfrm>
            <a:off x="838200" y="1"/>
            <a:ext cx="10515600" cy="1181099"/>
          </a:xfrm>
        </p:spPr>
        <p:txBody>
          <a:bodyPr/>
          <a:lstStyle/>
          <a:p>
            <a:r>
              <a:rPr lang="nl-NL"/>
              <a:t>Hemodialyse (HD)</a:t>
            </a:r>
          </a:p>
        </p:txBody>
      </p:sp>
      <p:sp>
        <p:nvSpPr>
          <p:cNvPr id="3" name="Tijdelijke aanduiding voor inhoud 2">
            <a:extLst>
              <a:ext uri="{FF2B5EF4-FFF2-40B4-BE49-F238E27FC236}">
                <a16:creationId xmlns:a16="http://schemas.microsoft.com/office/drawing/2014/main" id="{0F2A9F3E-4147-E942-43A0-B7B20E44589D}"/>
              </a:ext>
            </a:extLst>
          </p:cNvPr>
          <p:cNvSpPr>
            <a:spLocks noGrp="1"/>
          </p:cNvSpPr>
          <p:nvPr>
            <p:ph sz="half" idx="1"/>
          </p:nvPr>
        </p:nvSpPr>
        <p:spPr>
          <a:xfrm>
            <a:off x="838200" y="925417"/>
            <a:ext cx="6032500" cy="5932583"/>
          </a:xfrm>
        </p:spPr>
        <p:txBody>
          <a:bodyPr>
            <a:normAutofit fontScale="25000" lnSpcReduction="20000"/>
          </a:bodyPr>
          <a:lstStyle/>
          <a:p>
            <a:pPr marL="0" indent="0">
              <a:buNone/>
            </a:pPr>
            <a:r>
              <a:rPr lang="en-US" sz="8000" b="1" err="1"/>
              <a:t>Voordelen</a:t>
            </a:r>
            <a:r>
              <a:rPr lang="en-US" sz="8000" b="1"/>
              <a:t>:</a:t>
            </a:r>
          </a:p>
          <a:p>
            <a:pPr>
              <a:lnSpc>
                <a:spcPct val="120000"/>
              </a:lnSpc>
            </a:pPr>
            <a:r>
              <a:rPr lang="en-US" sz="8000"/>
              <a:t>Zorg </a:t>
            </a:r>
            <a:r>
              <a:rPr lang="en-US" sz="8000" err="1"/>
              <a:t>wordt</a:t>
            </a:r>
            <a:r>
              <a:rPr lang="en-US" sz="8000"/>
              <a:t> (</a:t>
            </a:r>
            <a:r>
              <a:rPr lang="en-US" sz="8000" err="1"/>
              <a:t>vaak</a:t>
            </a:r>
            <a:r>
              <a:rPr lang="en-US" sz="8000"/>
              <a:t>) </a:t>
            </a:r>
            <a:r>
              <a:rPr lang="en-US" sz="8000" err="1"/>
              <a:t>uit</a:t>
            </a:r>
            <a:r>
              <a:rPr lang="en-US" sz="8000"/>
              <a:t> </a:t>
            </a:r>
            <a:r>
              <a:rPr lang="en-US" sz="8000" err="1"/>
              <a:t>handen</a:t>
            </a:r>
            <a:r>
              <a:rPr lang="en-US" sz="8000"/>
              <a:t> </a:t>
            </a:r>
            <a:r>
              <a:rPr lang="en-US" sz="8000" err="1"/>
              <a:t>genomen</a:t>
            </a:r>
            <a:endParaRPr lang="en-US" sz="8000"/>
          </a:p>
          <a:p>
            <a:pPr>
              <a:lnSpc>
                <a:spcPct val="120000"/>
              </a:lnSpc>
            </a:pPr>
            <a:r>
              <a:rPr lang="en-US" sz="8000" err="1"/>
              <a:t>Gemiddeld</a:t>
            </a:r>
            <a:r>
              <a:rPr lang="en-US" sz="8000"/>
              <a:t> 3 x per week </a:t>
            </a:r>
            <a:r>
              <a:rPr lang="en-US" sz="8000" err="1"/>
              <a:t>dagdeel</a:t>
            </a:r>
            <a:endParaRPr lang="en-US" sz="8000"/>
          </a:p>
          <a:p>
            <a:pPr>
              <a:lnSpc>
                <a:spcPct val="120000"/>
              </a:lnSpc>
            </a:pPr>
            <a:r>
              <a:rPr lang="en-US" sz="8000" err="1"/>
              <a:t>Mogelijkheid</a:t>
            </a:r>
            <a:r>
              <a:rPr lang="en-US" sz="8000"/>
              <a:t> om thuis of 's </a:t>
            </a:r>
            <a:r>
              <a:rPr lang="en-US" sz="8000" err="1"/>
              <a:t>nachts</a:t>
            </a:r>
            <a:r>
              <a:rPr lang="en-US" sz="8000"/>
              <a:t> </a:t>
            </a:r>
            <a:r>
              <a:rPr lang="en-US" sz="8000" err="1"/>
              <a:t>te</a:t>
            </a:r>
            <a:r>
              <a:rPr lang="en-US" sz="8000"/>
              <a:t> </a:t>
            </a:r>
            <a:r>
              <a:rPr lang="en-US" sz="8000" err="1"/>
              <a:t>dialyseren</a:t>
            </a:r>
            <a:endParaRPr lang="en-US" sz="8000"/>
          </a:p>
          <a:p>
            <a:pPr marL="0" indent="0">
              <a:buNone/>
            </a:pPr>
            <a:endParaRPr lang="en-US" sz="8000"/>
          </a:p>
          <a:p>
            <a:pPr marL="0" indent="0">
              <a:buNone/>
            </a:pPr>
            <a:r>
              <a:rPr lang="en-US" sz="8000" b="1" err="1"/>
              <a:t>Nadelen</a:t>
            </a:r>
            <a:r>
              <a:rPr lang="en-US" sz="8000" b="1"/>
              <a:t>:</a:t>
            </a:r>
          </a:p>
          <a:p>
            <a:pPr>
              <a:lnSpc>
                <a:spcPct val="120000"/>
              </a:lnSpc>
            </a:pPr>
            <a:r>
              <a:rPr lang="en-US" sz="8000" err="1"/>
              <a:t>Gebruik</a:t>
            </a:r>
            <a:r>
              <a:rPr lang="en-US" sz="8000"/>
              <a:t> van </a:t>
            </a:r>
            <a:r>
              <a:rPr lang="en-US" sz="8000" err="1"/>
              <a:t>naalden</a:t>
            </a:r>
            <a:endParaRPr lang="en-US" sz="8000"/>
          </a:p>
          <a:p>
            <a:pPr>
              <a:lnSpc>
                <a:spcPct val="120000"/>
              </a:lnSpc>
            </a:pPr>
            <a:r>
              <a:rPr lang="en-US" sz="8000" err="1"/>
              <a:t>Schommeling</a:t>
            </a:r>
            <a:r>
              <a:rPr lang="en-US" sz="8000"/>
              <a:t> </a:t>
            </a:r>
            <a:r>
              <a:rPr lang="en-US" sz="8000" err="1"/>
              <a:t>vocht</a:t>
            </a:r>
            <a:r>
              <a:rPr lang="en-US" sz="8000"/>
              <a:t> en </a:t>
            </a:r>
            <a:r>
              <a:rPr lang="en-US" sz="8000" err="1"/>
              <a:t>afvalstoffen</a:t>
            </a:r>
            <a:endParaRPr lang="en-US" sz="8000"/>
          </a:p>
          <a:p>
            <a:pPr>
              <a:lnSpc>
                <a:spcPct val="120000"/>
              </a:lnSpc>
            </a:pPr>
            <a:r>
              <a:rPr lang="en-US" sz="8000" err="1"/>
              <a:t>Dieet</a:t>
            </a:r>
            <a:r>
              <a:rPr lang="en-US" sz="8000"/>
              <a:t>- en </a:t>
            </a:r>
            <a:r>
              <a:rPr lang="en-US" sz="8000" err="1"/>
              <a:t>vochtbeperking</a:t>
            </a:r>
            <a:endParaRPr lang="en-US" sz="8000"/>
          </a:p>
          <a:p>
            <a:pPr>
              <a:lnSpc>
                <a:spcPct val="120000"/>
              </a:lnSpc>
            </a:pPr>
            <a:r>
              <a:rPr lang="en-US" sz="8000" err="1"/>
              <a:t>Vaste</a:t>
            </a:r>
            <a:r>
              <a:rPr lang="en-US" sz="8000"/>
              <a:t> </a:t>
            </a:r>
            <a:r>
              <a:rPr lang="en-US" sz="8000" err="1"/>
              <a:t>dagen</a:t>
            </a:r>
            <a:r>
              <a:rPr lang="en-US" sz="8000"/>
              <a:t> en </a:t>
            </a:r>
            <a:r>
              <a:rPr lang="en-US" sz="8000" err="1"/>
              <a:t>tijden</a:t>
            </a:r>
            <a:r>
              <a:rPr lang="en-US" sz="8000"/>
              <a:t> </a:t>
            </a:r>
            <a:r>
              <a:rPr lang="en-US" sz="8000" err="1"/>
              <a:t>dialyseren</a:t>
            </a:r>
            <a:r>
              <a:rPr lang="en-US" sz="8000"/>
              <a:t>, </a:t>
            </a:r>
            <a:r>
              <a:rPr lang="en-US" sz="8000" err="1"/>
              <a:t>ook</a:t>
            </a:r>
            <a:r>
              <a:rPr lang="en-US" sz="8000"/>
              <a:t> </a:t>
            </a:r>
            <a:r>
              <a:rPr lang="en-US" sz="8000" err="1"/>
              <a:t>tijdens</a:t>
            </a:r>
            <a:r>
              <a:rPr lang="en-US" sz="8000"/>
              <a:t> </a:t>
            </a:r>
            <a:r>
              <a:rPr lang="en-US" sz="8000" err="1"/>
              <a:t>vakanties</a:t>
            </a:r>
            <a:endParaRPr lang="en-US" sz="8000"/>
          </a:p>
          <a:p>
            <a:pPr>
              <a:lnSpc>
                <a:spcPct val="120000"/>
              </a:lnSpc>
            </a:pPr>
            <a:r>
              <a:rPr lang="en-US" sz="8000" err="1"/>
              <a:t>Mogelijk</a:t>
            </a:r>
            <a:r>
              <a:rPr lang="en-US" sz="8000"/>
              <a:t> </a:t>
            </a:r>
            <a:r>
              <a:rPr lang="en-US" sz="8000" err="1"/>
              <a:t>shuntproblemen</a:t>
            </a:r>
            <a:endParaRPr lang="en-US" sz="8000"/>
          </a:p>
          <a:p>
            <a:pPr>
              <a:lnSpc>
                <a:spcPct val="120000"/>
              </a:lnSpc>
            </a:pPr>
            <a:r>
              <a:rPr lang="en-US" sz="8000"/>
              <a:t>Tijd </a:t>
            </a:r>
            <a:r>
              <a:rPr lang="en-US" sz="8000" err="1"/>
              <a:t>kwijt</a:t>
            </a:r>
            <a:r>
              <a:rPr lang="en-US" sz="8000"/>
              <a:t> aan </a:t>
            </a:r>
            <a:r>
              <a:rPr lang="en-US" sz="8000" err="1"/>
              <a:t>vervoer</a:t>
            </a:r>
            <a:r>
              <a:rPr lang="en-US" sz="8000"/>
              <a:t> (taxi) </a:t>
            </a:r>
            <a:r>
              <a:rPr lang="en-US" sz="8000" err="1"/>
              <a:t>ziekenhuis</a:t>
            </a:r>
            <a:endParaRPr lang="en-US" sz="8000"/>
          </a:p>
          <a:p>
            <a:pPr>
              <a:lnSpc>
                <a:spcPct val="120000"/>
              </a:lnSpc>
            </a:pPr>
            <a:r>
              <a:rPr lang="en-US" sz="8000" err="1"/>
              <a:t>Psychische</a:t>
            </a:r>
            <a:r>
              <a:rPr lang="en-US" sz="8000"/>
              <a:t> </a:t>
            </a:r>
            <a:r>
              <a:rPr lang="en-US" sz="8000" err="1"/>
              <a:t>belasting</a:t>
            </a:r>
            <a:endParaRPr lang="en-US" sz="8000"/>
          </a:p>
          <a:p>
            <a:endParaRPr lang="nl-NL"/>
          </a:p>
        </p:txBody>
      </p:sp>
      <p:pic>
        <p:nvPicPr>
          <p:cNvPr id="7" name="Picture 5" descr="A room with medical equipment and monitors&#10;&#10;AI-generated content may be incorrect.">
            <a:extLst>
              <a:ext uri="{FF2B5EF4-FFF2-40B4-BE49-F238E27FC236}">
                <a16:creationId xmlns:a16="http://schemas.microsoft.com/office/drawing/2014/main" id="{170A994B-F0B5-D6F1-0736-728D660DA824}"/>
              </a:ext>
            </a:extLst>
          </p:cNvPr>
          <p:cNvPicPr>
            <a:picLocks noChangeAspect="1"/>
          </p:cNvPicPr>
          <p:nvPr/>
        </p:nvPicPr>
        <p:blipFill>
          <a:blip r:embed="rId3"/>
          <a:srcRect l="3067" r="30266"/>
          <a:stretch>
            <a:fillRect/>
          </a:stretch>
        </p:blipFill>
        <p:spPr>
          <a:xfrm>
            <a:off x="7145861" y="0"/>
            <a:ext cx="5046140" cy="5676900"/>
          </a:xfrm>
          <a:prstGeom prst="teardrop">
            <a:avLst/>
          </a:prstGeom>
        </p:spPr>
      </p:pic>
    </p:spTree>
    <p:extLst>
      <p:ext uri="{BB962C8B-B14F-4D97-AF65-F5344CB8AC3E}">
        <p14:creationId xmlns:p14="http://schemas.microsoft.com/office/powerpoint/2010/main" val="256057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5">
            <a:extLst>
              <a:ext uri="{FF2B5EF4-FFF2-40B4-BE49-F238E27FC236}">
                <a16:creationId xmlns:a16="http://schemas.microsoft.com/office/drawing/2014/main" id="{1EDA46BD-FFE1-7624-BE97-ADFA49DCAB9A}"/>
              </a:ext>
            </a:extLst>
          </p:cNvPr>
          <p:cNvPicPr>
            <a:picLocks noChangeAspect="1"/>
          </p:cNvPicPr>
          <p:nvPr/>
        </p:nvPicPr>
        <p:blipFill rotWithShape="1">
          <a:blip r:embed="rId3">
            <a:extLst>
              <a:ext uri="{28A0092B-C50C-407E-A947-70E740481C1C}">
                <a14:useLocalDpi xmlns:a14="http://schemas.microsoft.com/office/drawing/2010/main" val="0"/>
              </a:ext>
            </a:extLst>
          </a:blip>
          <a:srcRect t="6642" r="7262"/>
          <a:stretch/>
        </p:blipFill>
        <p:spPr>
          <a:xfrm>
            <a:off x="279400" y="847670"/>
            <a:ext cx="4737101" cy="5162660"/>
          </a:xfrm>
          <a:prstGeom prst="rect">
            <a:avLst/>
          </a:prstGeom>
        </p:spPr>
      </p:pic>
      <p:sp>
        <p:nvSpPr>
          <p:cNvPr id="2" name="Titel 1">
            <a:extLst>
              <a:ext uri="{FF2B5EF4-FFF2-40B4-BE49-F238E27FC236}">
                <a16:creationId xmlns:a16="http://schemas.microsoft.com/office/drawing/2014/main" id="{75284E5E-0D1E-49FD-8312-25CA72057ACC}"/>
              </a:ext>
            </a:extLst>
          </p:cNvPr>
          <p:cNvSpPr>
            <a:spLocks noGrp="1"/>
          </p:cNvSpPr>
          <p:nvPr>
            <p:ph type="title"/>
          </p:nvPr>
        </p:nvSpPr>
        <p:spPr>
          <a:xfrm>
            <a:off x="311150" y="650098"/>
            <a:ext cx="11569700" cy="1325563"/>
          </a:xfrm>
        </p:spPr>
        <p:txBody>
          <a:bodyPr/>
          <a:lstStyle/>
          <a:p>
            <a:r>
              <a:rPr lang="nl-NL"/>
              <a:t>                                         </a:t>
            </a:r>
            <a:r>
              <a:rPr lang="nl-NL" sz="3200"/>
              <a:t>Overdag                   in de nacht</a:t>
            </a:r>
          </a:p>
        </p:txBody>
      </p:sp>
      <p:pic>
        <p:nvPicPr>
          <p:cNvPr id="6" name="Tijdelijke aanduiding voor inhoud 5">
            <a:extLst>
              <a:ext uri="{FF2B5EF4-FFF2-40B4-BE49-F238E27FC236}">
                <a16:creationId xmlns:a16="http://schemas.microsoft.com/office/drawing/2014/main" id="{4BABDF37-FEFE-4178-8CC4-068262E3CFDB}"/>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44874"/>
          <a:stretch/>
        </p:blipFill>
        <p:spPr>
          <a:xfrm>
            <a:off x="5208743" y="1655597"/>
            <a:ext cx="2967192" cy="4142671"/>
          </a:xfrm>
          <a:prstGeom prst="rect">
            <a:avLst/>
          </a:prstGeom>
        </p:spPr>
      </p:pic>
      <p:pic>
        <p:nvPicPr>
          <p:cNvPr id="7" name="Tijdelijke aanduiding voor inhoud 6">
            <a:extLst>
              <a:ext uri="{FF2B5EF4-FFF2-40B4-BE49-F238E27FC236}">
                <a16:creationId xmlns:a16="http://schemas.microsoft.com/office/drawing/2014/main" id="{C874AA17-20C7-4649-BE60-13BD5CF0BFF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053542" y="1622634"/>
            <a:ext cx="3987800" cy="3990766"/>
          </a:xfrm>
          <a:prstGeom prst="rect">
            <a:avLst/>
          </a:prstGeom>
        </p:spPr>
      </p:pic>
      <p:sp>
        <p:nvSpPr>
          <p:cNvPr id="4" name="Tekstvak 3">
            <a:extLst>
              <a:ext uri="{FF2B5EF4-FFF2-40B4-BE49-F238E27FC236}">
                <a16:creationId xmlns:a16="http://schemas.microsoft.com/office/drawing/2014/main" id="{667A055B-FB92-F94B-EFB3-1EBB8BD86A64}"/>
              </a:ext>
            </a:extLst>
          </p:cNvPr>
          <p:cNvSpPr txBox="1"/>
          <p:nvPr/>
        </p:nvSpPr>
        <p:spPr>
          <a:xfrm>
            <a:off x="279400" y="162235"/>
            <a:ext cx="11569700" cy="769441"/>
          </a:xfrm>
          <a:prstGeom prst="rect">
            <a:avLst/>
          </a:prstGeom>
          <a:noFill/>
        </p:spPr>
        <p:txBody>
          <a:bodyPr wrap="square" rtlCol="0">
            <a:spAutoFit/>
          </a:bodyPr>
          <a:lstStyle/>
          <a:p>
            <a:r>
              <a:rPr lang="nl-NL" sz="4400">
                <a:latin typeface="+mj-lt"/>
              </a:rPr>
              <a:t>Peritoneale dialyse (PD)</a:t>
            </a:r>
            <a:r>
              <a:rPr lang="nl-NL" sz="4400"/>
              <a:t>	=      </a:t>
            </a:r>
            <a:r>
              <a:rPr lang="nl-NL" sz="3400"/>
              <a:t>Buikspoeling</a:t>
            </a:r>
          </a:p>
        </p:txBody>
      </p:sp>
      <p:sp>
        <p:nvSpPr>
          <p:cNvPr id="5" name="Tekstvak 4">
            <a:extLst>
              <a:ext uri="{FF2B5EF4-FFF2-40B4-BE49-F238E27FC236}">
                <a16:creationId xmlns:a16="http://schemas.microsoft.com/office/drawing/2014/main" id="{1A0473A9-E32D-15AB-A8B2-2955BB0ACD8D}"/>
              </a:ext>
            </a:extLst>
          </p:cNvPr>
          <p:cNvSpPr txBox="1"/>
          <p:nvPr/>
        </p:nvSpPr>
        <p:spPr>
          <a:xfrm>
            <a:off x="5016501" y="5798268"/>
            <a:ext cx="6769099" cy="369332"/>
          </a:xfrm>
          <a:prstGeom prst="rect">
            <a:avLst/>
          </a:prstGeom>
          <a:noFill/>
        </p:spPr>
        <p:txBody>
          <a:bodyPr wrap="square" rtlCol="0">
            <a:spAutoFit/>
          </a:bodyPr>
          <a:lstStyle/>
          <a:p>
            <a:r>
              <a:rPr lang="nl-NL"/>
              <a:t>         </a:t>
            </a:r>
          </a:p>
        </p:txBody>
      </p:sp>
      <p:pic>
        <p:nvPicPr>
          <p:cNvPr id="9" name="Picture 2">
            <a:extLst>
              <a:ext uri="{FF2B5EF4-FFF2-40B4-BE49-F238E27FC236}">
                <a16:creationId xmlns:a16="http://schemas.microsoft.com/office/drawing/2014/main" id="{66DA179D-E6EC-93C8-D597-4E975F948852}"/>
              </a:ext>
            </a:extLst>
          </p:cNvPr>
          <p:cNvPicPr>
            <a:picLocks noChangeAspect="1"/>
          </p:cNvPicPr>
          <p:nvPr/>
        </p:nvPicPr>
        <p:blipFill>
          <a:blip r:embed="rId6"/>
          <a:stretch>
            <a:fillRect/>
          </a:stretch>
        </p:blipFill>
        <p:spPr>
          <a:xfrm>
            <a:off x="87158" y="5779541"/>
            <a:ext cx="664522" cy="1048603"/>
          </a:xfrm>
          <a:prstGeom prst="rect">
            <a:avLst/>
          </a:prstGeom>
        </p:spPr>
      </p:pic>
    </p:spTree>
    <p:extLst>
      <p:ext uri="{BB962C8B-B14F-4D97-AF65-F5344CB8AC3E}">
        <p14:creationId xmlns:p14="http://schemas.microsoft.com/office/powerpoint/2010/main" val="130084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0BD26-F352-41A4-83C2-E8A5F9A04BC6}"/>
              </a:ext>
            </a:extLst>
          </p:cNvPr>
          <p:cNvSpPr>
            <a:spLocks noGrp="1"/>
          </p:cNvSpPr>
          <p:nvPr>
            <p:ph type="title"/>
          </p:nvPr>
        </p:nvSpPr>
        <p:spPr>
          <a:xfrm>
            <a:off x="838200" y="84288"/>
            <a:ext cx="10515600" cy="1325563"/>
          </a:xfrm>
        </p:spPr>
        <p:txBody>
          <a:bodyPr/>
          <a:lstStyle/>
          <a:p>
            <a:r>
              <a:rPr lang="nl-NL" sz="4000"/>
              <a:t>Peritoneale dialyse (PD)	</a:t>
            </a:r>
            <a:r>
              <a:rPr lang="nl-NL"/>
              <a:t>		</a:t>
            </a:r>
            <a:endParaRPr lang="nl-NL" sz="4000"/>
          </a:p>
        </p:txBody>
      </p:sp>
      <p:sp>
        <p:nvSpPr>
          <p:cNvPr id="4" name="Tekstvak 3">
            <a:extLst>
              <a:ext uri="{FF2B5EF4-FFF2-40B4-BE49-F238E27FC236}">
                <a16:creationId xmlns:a16="http://schemas.microsoft.com/office/drawing/2014/main" id="{8B761797-7D8A-4F31-9C46-1D142A263BFC}"/>
              </a:ext>
            </a:extLst>
          </p:cNvPr>
          <p:cNvSpPr txBox="1"/>
          <p:nvPr/>
        </p:nvSpPr>
        <p:spPr>
          <a:xfrm>
            <a:off x="838200" y="1127463"/>
            <a:ext cx="10515600" cy="6001643"/>
          </a:xfrm>
          <a:prstGeom prst="rect">
            <a:avLst/>
          </a:prstGeom>
          <a:noFill/>
        </p:spPr>
        <p:txBody>
          <a:bodyPr wrap="square" rtlCol="0">
            <a:spAutoFit/>
          </a:bodyPr>
          <a:lstStyle/>
          <a:p>
            <a:r>
              <a:rPr lang="nl-NL" sz="2400" b="1"/>
              <a:t>Voordelen:</a:t>
            </a:r>
          </a:p>
          <a:p>
            <a:pPr marL="342900" indent="-342900">
              <a:buFont typeface="Arial" panose="020B0604020202020204" pitchFamily="34" charset="0"/>
              <a:buChar char="•"/>
            </a:pPr>
            <a:r>
              <a:rPr lang="nl-NL" sz="2400"/>
              <a:t>Zelfstandig uitvoeren</a:t>
            </a:r>
          </a:p>
          <a:p>
            <a:pPr marL="342900" indent="-342900">
              <a:buFont typeface="Arial" panose="020B0604020202020204" pitchFamily="34" charset="0"/>
              <a:buChar char="•"/>
            </a:pPr>
            <a:r>
              <a:rPr lang="nl-NL" sz="2400"/>
              <a:t>Minder belastend voor hart en bloedvaten</a:t>
            </a:r>
          </a:p>
          <a:p>
            <a:pPr marL="342900" indent="-342900">
              <a:buFont typeface="Arial" panose="020B0604020202020204" pitchFamily="34" charset="0"/>
              <a:buChar char="•"/>
            </a:pPr>
            <a:r>
              <a:rPr lang="nl-NL" sz="2400"/>
              <a:t>Dagelijkse afvoer van vocht en afvalstoffen</a:t>
            </a:r>
          </a:p>
          <a:p>
            <a:pPr marL="342900" indent="-342900">
              <a:buFont typeface="Arial" panose="020B0604020202020204" pitchFamily="34" charset="0"/>
              <a:buChar char="•"/>
            </a:pPr>
            <a:r>
              <a:rPr lang="nl-NL" sz="2400"/>
              <a:t>Minder dieet- en vochtbeperkingen</a:t>
            </a:r>
          </a:p>
          <a:p>
            <a:pPr marL="342900" indent="-342900">
              <a:buFont typeface="Arial" panose="020B0604020202020204" pitchFamily="34" charset="0"/>
              <a:buChar char="•"/>
            </a:pPr>
            <a:r>
              <a:rPr lang="nl-NL" sz="2400"/>
              <a:t>Geen naalden</a:t>
            </a:r>
          </a:p>
          <a:p>
            <a:pPr marL="342900" indent="-342900">
              <a:buFont typeface="Arial" panose="020B0604020202020204" pitchFamily="34" charset="0"/>
              <a:buChar char="•"/>
            </a:pPr>
            <a:r>
              <a:rPr lang="nl-NL" sz="2400"/>
              <a:t>Minder vaak naar het ziekenhuis</a:t>
            </a:r>
          </a:p>
          <a:p>
            <a:endParaRPr lang="nl-NL" sz="2400" b="1"/>
          </a:p>
          <a:p>
            <a:r>
              <a:rPr lang="nl-NL" sz="2400" b="1"/>
              <a:t>Nadelen:</a:t>
            </a:r>
          </a:p>
          <a:p>
            <a:pPr marL="342900" indent="-342900">
              <a:buFont typeface="Arial" panose="020B0604020202020204" pitchFamily="34" charset="0"/>
              <a:buChar char="•"/>
            </a:pPr>
            <a:r>
              <a:rPr lang="nl-NL" sz="2400"/>
              <a:t>24/7, elke dag of nacht (kan nachtrust beïnvloeden)</a:t>
            </a:r>
          </a:p>
          <a:p>
            <a:pPr marL="342900" indent="-342900">
              <a:buFont typeface="Arial" panose="020B0604020202020204" pitchFamily="34" charset="0"/>
              <a:buChar char="•"/>
            </a:pPr>
            <a:r>
              <a:rPr lang="nl-NL" sz="2400"/>
              <a:t>Minder eetlust, wel gewichtstoename</a:t>
            </a:r>
          </a:p>
          <a:p>
            <a:pPr marL="342900" indent="-342900">
              <a:buFont typeface="Arial" panose="020B0604020202020204" pitchFamily="34" charset="0"/>
              <a:buChar char="•"/>
            </a:pPr>
            <a:r>
              <a:rPr lang="nl-NL" sz="2400"/>
              <a:t>Katheter in je buik</a:t>
            </a:r>
          </a:p>
          <a:p>
            <a:pPr marL="342900" indent="-342900">
              <a:buFont typeface="Arial" panose="020B0604020202020204" pitchFamily="34" charset="0"/>
              <a:buChar char="•"/>
            </a:pPr>
            <a:r>
              <a:rPr lang="nl-NL" sz="2400"/>
              <a:t>Kans op buikvliesontsteking</a:t>
            </a:r>
          </a:p>
          <a:p>
            <a:pPr marL="342900" indent="-342900">
              <a:buFont typeface="Arial" panose="020B0604020202020204" pitchFamily="34" charset="0"/>
              <a:buChar char="•"/>
            </a:pPr>
            <a:r>
              <a:rPr lang="nl-NL" sz="2400"/>
              <a:t>Opslagruimte voor materiaal</a:t>
            </a:r>
          </a:p>
          <a:p>
            <a:endParaRPr lang="nl-NL" sz="2400" b="1"/>
          </a:p>
          <a:p>
            <a:endParaRPr lang="nl-NL" sz="2400" b="1"/>
          </a:p>
        </p:txBody>
      </p:sp>
      <p:pic>
        <p:nvPicPr>
          <p:cNvPr id="5" name="Picture 4">
            <a:extLst>
              <a:ext uri="{FF2B5EF4-FFF2-40B4-BE49-F238E27FC236}">
                <a16:creationId xmlns:a16="http://schemas.microsoft.com/office/drawing/2014/main" id="{576A9527-971B-D4F1-A22D-BA2938FE4403}"/>
              </a:ext>
            </a:extLst>
          </p:cNvPr>
          <p:cNvPicPr>
            <a:picLocks noChangeAspect="1"/>
          </p:cNvPicPr>
          <p:nvPr/>
        </p:nvPicPr>
        <p:blipFill>
          <a:blip r:embed="rId3"/>
          <a:stretch>
            <a:fillRect/>
          </a:stretch>
        </p:blipFill>
        <p:spPr>
          <a:xfrm>
            <a:off x="125940" y="5663202"/>
            <a:ext cx="664522" cy="1048603"/>
          </a:xfrm>
          <a:prstGeom prst="rect">
            <a:avLst/>
          </a:prstGeom>
        </p:spPr>
      </p:pic>
      <p:pic>
        <p:nvPicPr>
          <p:cNvPr id="6" name="Picture 5" descr="Afbeelding met karton, Verzenddoos, Pakketlevering, container&#10;&#10;Automatisch gegenereerde beschrijving">
            <a:extLst>
              <a:ext uri="{FF2B5EF4-FFF2-40B4-BE49-F238E27FC236}">
                <a16:creationId xmlns:a16="http://schemas.microsoft.com/office/drawing/2014/main" id="{78473C63-FA27-C782-F550-2F7CD45ACEFC}"/>
              </a:ext>
            </a:extLst>
          </p:cNvPr>
          <p:cNvPicPr>
            <a:picLocks noChangeAspect="1"/>
          </p:cNvPicPr>
          <p:nvPr/>
        </p:nvPicPr>
        <p:blipFill>
          <a:blip r:embed="rId4"/>
          <a:stretch>
            <a:fillRect/>
          </a:stretch>
        </p:blipFill>
        <p:spPr>
          <a:xfrm>
            <a:off x="8279279" y="4696414"/>
            <a:ext cx="2924175" cy="1933575"/>
          </a:xfrm>
          <a:prstGeom prst="rect">
            <a:avLst/>
          </a:prstGeom>
          <a:ln>
            <a:noFill/>
          </a:ln>
          <a:effectLst>
            <a:softEdge rad="112500"/>
          </a:effectLst>
        </p:spPr>
      </p:pic>
      <p:pic>
        <p:nvPicPr>
          <p:cNvPr id="3" name="Afbeelding 2">
            <a:extLst>
              <a:ext uri="{FF2B5EF4-FFF2-40B4-BE49-F238E27FC236}">
                <a16:creationId xmlns:a16="http://schemas.microsoft.com/office/drawing/2014/main" id="{17B08D1B-5928-9E0E-CC02-4D9E45BE4C9E}"/>
              </a:ext>
            </a:extLst>
          </p:cNvPr>
          <p:cNvPicPr>
            <a:picLocks noChangeAspect="1"/>
          </p:cNvPicPr>
          <p:nvPr/>
        </p:nvPicPr>
        <p:blipFill rotWithShape="1">
          <a:blip r:embed="rId5"/>
          <a:srcRect l="14432"/>
          <a:stretch/>
        </p:blipFill>
        <p:spPr>
          <a:xfrm>
            <a:off x="7755077" y="1127463"/>
            <a:ext cx="4252103" cy="3308188"/>
          </a:xfrm>
          <a:prstGeom prst="rect">
            <a:avLst/>
          </a:prstGeom>
          <a:ln>
            <a:noFill/>
          </a:ln>
          <a:effectLst>
            <a:softEdge rad="112500"/>
          </a:effectLst>
        </p:spPr>
      </p:pic>
    </p:spTree>
    <p:extLst>
      <p:ext uri="{BB962C8B-B14F-4D97-AF65-F5344CB8AC3E}">
        <p14:creationId xmlns:p14="http://schemas.microsoft.com/office/powerpoint/2010/main" val="161728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4B2FB65-391B-0955-C9A9-EB96586AAF2E}"/>
              </a:ext>
            </a:extLst>
          </p:cNvPr>
          <p:cNvPicPr>
            <a:picLocks noChangeAspect="1"/>
          </p:cNvPicPr>
          <p:nvPr/>
        </p:nvPicPr>
        <p:blipFill rotWithShape="1">
          <a:blip r:embed="rId2"/>
          <a:srcRect t="881"/>
          <a:stretch>
            <a:fillRect/>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A4EA5A-7DFE-0DC9-8484-C3FAFB4E3240}"/>
              </a:ext>
            </a:extLst>
          </p:cNvPr>
          <p:cNvSpPr>
            <a:spLocks noGrp="1"/>
          </p:cNvSpPr>
          <p:nvPr>
            <p:ph type="title"/>
          </p:nvPr>
        </p:nvSpPr>
        <p:spPr>
          <a:xfrm>
            <a:off x="523875" y="5317240"/>
            <a:ext cx="11210925" cy="744836"/>
          </a:xfrm>
        </p:spPr>
        <p:txBody>
          <a:bodyPr>
            <a:normAutofit/>
          </a:bodyPr>
          <a:lstStyle/>
          <a:p>
            <a:pPr algn="ctr"/>
            <a:r>
              <a:rPr lang="nl-NL" sz="4000" b="1">
                <a:solidFill>
                  <a:schemeClr val="tx1">
                    <a:lumMod val="85000"/>
                    <a:lumOff val="15000"/>
                  </a:schemeClr>
                </a:solidFill>
              </a:rPr>
              <a:t>Korte pauze van 10 minuten</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40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Tijdelijke aanduiding voor inhoud 4">
            <a:extLst>
              <a:ext uri="{FF2B5EF4-FFF2-40B4-BE49-F238E27FC236}">
                <a16:creationId xmlns:a16="http://schemas.microsoft.com/office/drawing/2014/main" id="{6B326320-DEC0-5ED3-4141-3184D16AF319}"/>
              </a:ext>
            </a:extLst>
          </p:cNvPr>
          <p:cNvPicPr>
            <a:picLocks noGrp="1" noChangeAspect="1"/>
          </p:cNvPicPr>
          <p:nvPr>
            <p:ph idx="1"/>
          </p:nvPr>
        </p:nvPicPr>
        <p:blipFill>
          <a:blip r:embed="rId3"/>
          <a:srcRect b="5858"/>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CED426-D1B0-4665-3E38-DD0D7E8478C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err="1">
                <a:solidFill>
                  <a:schemeClr val="tx1">
                    <a:lumMod val="85000"/>
                    <a:lumOff val="15000"/>
                  </a:schemeClr>
                </a:solidFill>
              </a:rPr>
              <a:t>Transplantatie</a:t>
            </a:r>
            <a:endParaRPr lang="en-US" sz="3600">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3">
            <a:extLst>
              <a:ext uri="{FF2B5EF4-FFF2-40B4-BE49-F238E27FC236}">
                <a16:creationId xmlns:a16="http://schemas.microsoft.com/office/drawing/2014/main" id="{7F47FA68-CC23-8939-23AD-BA6D592007F9}"/>
              </a:ext>
            </a:extLst>
          </p:cNvPr>
          <p:cNvPicPr>
            <a:picLocks noChangeAspect="1"/>
          </p:cNvPicPr>
          <p:nvPr/>
        </p:nvPicPr>
        <p:blipFill>
          <a:blip r:embed="rId4"/>
          <a:stretch>
            <a:fillRect/>
          </a:stretch>
        </p:blipFill>
        <p:spPr>
          <a:xfrm>
            <a:off x="173678" y="5809397"/>
            <a:ext cx="664522" cy="1048603"/>
          </a:xfrm>
          <a:prstGeom prst="rect">
            <a:avLst/>
          </a:prstGeom>
        </p:spPr>
      </p:pic>
    </p:spTree>
    <p:extLst>
      <p:ext uri="{BB962C8B-B14F-4D97-AF65-F5344CB8AC3E}">
        <p14:creationId xmlns:p14="http://schemas.microsoft.com/office/powerpoint/2010/main" val="82137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A7171-D6F6-4DEA-A433-7441BEAA2767}"/>
              </a:ext>
            </a:extLst>
          </p:cNvPr>
          <p:cNvSpPr>
            <a:spLocks noGrp="1"/>
          </p:cNvSpPr>
          <p:nvPr>
            <p:ph type="title"/>
          </p:nvPr>
        </p:nvSpPr>
        <p:spPr>
          <a:xfrm>
            <a:off x="971368" y="371720"/>
            <a:ext cx="8852253" cy="873421"/>
          </a:xfrm>
        </p:spPr>
        <p:txBody>
          <a:bodyPr vert="horz" lIns="91440" tIns="45720" rIns="91440" bIns="45720" rtlCol="0" anchor="b">
            <a:noAutofit/>
          </a:bodyPr>
          <a:lstStyle/>
          <a:p>
            <a:r>
              <a:rPr lang="en-US" sz="4000" kern="1200" err="1">
                <a:solidFill>
                  <a:schemeClr val="tx1"/>
                </a:solidFill>
                <a:latin typeface="+mj-lt"/>
                <a:ea typeface="+mj-ea"/>
                <a:cs typeface="+mj-cs"/>
              </a:rPr>
              <a:t>Voorbereiding</a:t>
            </a:r>
            <a:r>
              <a:rPr lang="en-US" sz="4000" kern="1200">
                <a:solidFill>
                  <a:schemeClr val="tx1"/>
                </a:solidFill>
                <a:latin typeface="+mj-lt"/>
                <a:ea typeface="+mj-ea"/>
                <a:cs typeface="+mj-cs"/>
              </a:rPr>
              <a:t> </a:t>
            </a:r>
            <a:r>
              <a:rPr lang="en-US" sz="4000" kern="1200" err="1">
                <a:solidFill>
                  <a:schemeClr val="tx1"/>
                </a:solidFill>
                <a:latin typeface="+mj-lt"/>
                <a:ea typeface="+mj-ea"/>
                <a:cs typeface="+mj-cs"/>
              </a:rPr>
              <a:t>transplantatie</a:t>
            </a:r>
            <a:endParaRPr lang="en-US" sz="4000" kern="1200">
              <a:solidFill>
                <a:schemeClr val="tx1"/>
              </a:solidFill>
              <a:latin typeface="+mj-lt"/>
              <a:ea typeface="+mj-ea"/>
              <a:cs typeface="+mj-cs"/>
            </a:endParaRPr>
          </a:p>
        </p:txBody>
      </p:sp>
      <p:sp>
        <p:nvSpPr>
          <p:cNvPr id="4" name="Rechthoek 3">
            <a:extLst>
              <a:ext uri="{FF2B5EF4-FFF2-40B4-BE49-F238E27FC236}">
                <a16:creationId xmlns:a16="http://schemas.microsoft.com/office/drawing/2014/main" id="{4EDEBB45-1379-4F1C-8419-66E955B90186}"/>
              </a:ext>
            </a:extLst>
          </p:cNvPr>
          <p:cNvSpPr/>
          <p:nvPr/>
        </p:nvSpPr>
        <p:spPr>
          <a:xfrm>
            <a:off x="1256181" y="1674139"/>
            <a:ext cx="5701281" cy="3736945"/>
          </a:xfrm>
          <a:prstGeom prst="rect">
            <a:avLst/>
          </a:prstGeom>
        </p:spPr>
        <p:txBody>
          <a:bodyPr vert="horz" lIns="91440" tIns="45720" rIns="91440" bIns="45720" rtlCol="0">
            <a:noAutofit/>
          </a:bodyPr>
          <a:lstStyle/>
          <a:p>
            <a:pPr marL="342891" indent="-228594">
              <a:lnSpc>
                <a:spcPct val="90000"/>
              </a:lnSpc>
              <a:spcAft>
                <a:spcPts val="600"/>
              </a:spcAft>
              <a:buFont typeface="Arial" panose="020B0604020202020204" pitchFamily="34" charset="0"/>
              <a:buChar char="•"/>
            </a:pPr>
            <a:r>
              <a:rPr lang="en-US" sz="2400"/>
              <a:t>1e </a:t>
            </a:r>
            <a:r>
              <a:rPr lang="en-US" sz="2400" err="1"/>
              <a:t>onderzoeken</a:t>
            </a:r>
            <a:r>
              <a:rPr lang="en-US" sz="2400"/>
              <a:t> in het eigen </a:t>
            </a:r>
            <a:r>
              <a:rPr lang="en-US" sz="2400" err="1"/>
              <a:t>ziekenhuis</a:t>
            </a:r>
            <a:endParaRPr lang="en-US" sz="2400"/>
          </a:p>
          <a:p>
            <a:pPr marL="342891" indent="-228594">
              <a:lnSpc>
                <a:spcPct val="90000"/>
              </a:lnSpc>
              <a:spcAft>
                <a:spcPts val="600"/>
              </a:spcAft>
              <a:buFont typeface="Arial" panose="020B0604020202020204" pitchFamily="34" charset="0"/>
              <a:buChar char="•"/>
            </a:pPr>
            <a:endParaRPr lang="en-US" sz="2400"/>
          </a:p>
          <a:p>
            <a:pPr marL="342891" indent="-228594">
              <a:lnSpc>
                <a:spcPct val="90000"/>
              </a:lnSpc>
              <a:spcAft>
                <a:spcPts val="600"/>
              </a:spcAft>
              <a:buFont typeface="Arial" panose="020B0604020202020204" pitchFamily="34" charset="0"/>
              <a:buChar char="•"/>
            </a:pPr>
            <a:r>
              <a:rPr lang="en-US" sz="2400" err="1"/>
              <a:t>Aanmelding</a:t>
            </a:r>
            <a:r>
              <a:rPr lang="en-US" sz="2400"/>
              <a:t> </a:t>
            </a:r>
            <a:r>
              <a:rPr lang="en-US" sz="2400" err="1"/>
              <a:t>transplantatiecentrum</a:t>
            </a:r>
            <a:r>
              <a:rPr lang="en-US" sz="2400"/>
              <a:t> </a:t>
            </a:r>
          </a:p>
          <a:p>
            <a:pPr marL="342891" indent="-228594">
              <a:lnSpc>
                <a:spcPct val="90000"/>
              </a:lnSpc>
              <a:spcAft>
                <a:spcPts val="600"/>
              </a:spcAft>
              <a:buFont typeface="Arial" panose="020B0604020202020204" pitchFamily="34" charset="0"/>
              <a:buChar char="•"/>
            </a:pPr>
            <a:endParaRPr lang="en-US" sz="2400"/>
          </a:p>
          <a:p>
            <a:pPr marL="342891" indent="-228594">
              <a:lnSpc>
                <a:spcPct val="90000"/>
              </a:lnSpc>
              <a:spcAft>
                <a:spcPts val="600"/>
              </a:spcAft>
              <a:buFont typeface="Arial" panose="020B0604020202020204" pitchFamily="34" charset="0"/>
              <a:buChar char="•"/>
            </a:pPr>
            <a:r>
              <a:rPr lang="en-US" sz="2400"/>
              <a:t>Screening  </a:t>
            </a:r>
            <a:r>
              <a:rPr lang="en-US" sz="2400" err="1"/>
              <a:t>transplantatiecentrum</a:t>
            </a:r>
            <a:endParaRPr lang="en-US" sz="2400"/>
          </a:p>
          <a:p>
            <a:pPr marL="114297">
              <a:lnSpc>
                <a:spcPct val="90000"/>
              </a:lnSpc>
              <a:spcAft>
                <a:spcPts val="600"/>
              </a:spcAft>
            </a:pPr>
            <a:r>
              <a:rPr lang="en-US" sz="2400"/>
              <a:t> </a:t>
            </a:r>
          </a:p>
          <a:p>
            <a:pPr marL="342891" indent="-228594">
              <a:lnSpc>
                <a:spcPct val="90000"/>
              </a:lnSpc>
              <a:spcAft>
                <a:spcPts val="600"/>
              </a:spcAft>
              <a:buFont typeface="Arial" panose="020B0604020202020204" pitchFamily="34" charset="0"/>
              <a:buChar char="•"/>
            </a:pPr>
            <a:r>
              <a:rPr lang="en-US" sz="2400" err="1"/>
              <a:t>Aantal</a:t>
            </a:r>
            <a:r>
              <a:rPr lang="en-US" sz="2400"/>
              <a:t> </a:t>
            </a:r>
            <a:r>
              <a:rPr lang="en-US" sz="2400" err="1"/>
              <a:t>onderzoeken</a:t>
            </a:r>
            <a:r>
              <a:rPr lang="en-US" sz="2400"/>
              <a:t> tot </a:t>
            </a:r>
            <a:r>
              <a:rPr lang="en-US" sz="2400" err="1"/>
              <a:t>transplantatie</a:t>
            </a:r>
            <a:r>
              <a:rPr lang="en-US" sz="2400"/>
              <a:t> </a:t>
            </a:r>
            <a:r>
              <a:rPr lang="en-US" sz="2400" err="1"/>
              <a:t>jaarlijks</a:t>
            </a:r>
            <a:r>
              <a:rPr lang="en-US" sz="2400"/>
              <a:t> </a:t>
            </a:r>
            <a:r>
              <a:rPr lang="en-US" sz="2400" err="1"/>
              <a:t>herhalen</a:t>
            </a:r>
            <a:endParaRPr lang="en-US" sz="2400"/>
          </a:p>
        </p:txBody>
      </p:sp>
      <p:pic>
        <p:nvPicPr>
          <p:cNvPr id="5" name="Picture 2">
            <a:extLst>
              <a:ext uri="{FF2B5EF4-FFF2-40B4-BE49-F238E27FC236}">
                <a16:creationId xmlns:a16="http://schemas.microsoft.com/office/drawing/2014/main" id="{71B52EDD-495D-96CA-A83B-9388B8091D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1" t="11465"/>
          <a:stretch/>
        </p:blipFill>
        <p:spPr bwMode="auto">
          <a:xfrm>
            <a:off x="6858000" y="2267782"/>
            <a:ext cx="4956313" cy="25496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87F4152C-AB3E-EC1E-80ED-1E416BC5D81B}"/>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322146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0BD26-F352-41A4-83C2-E8A5F9A04BC6}"/>
              </a:ext>
            </a:extLst>
          </p:cNvPr>
          <p:cNvSpPr>
            <a:spLocks noGrp="1"/>
          </p:cNvSpPr>
          <p:nvPr>
            <p:ph type="title"/>
          </p:nvPr>
        </p:nvSpPr>
        <p:spPr>
          <a:xfrm>
            <a:off x="838200" y="559646"/>
            <a:ext cx="10515600" cy="1325563"/>
          </a:xfrm>
        </p:spPr>
        <p:txBody>
          <a:bodyPr/>
          <a:lstStyle/>
          <a:p>
            <a:r>
              <a:rPr lang="nl-NL"/>
              <a:t>Voordelen niertransplantatie</a:t>
            </a:r>
          </a:p>
        </p:txBody>
      </p:sp>
      <p:sp>
        <p:nvSpPr>
          <p:cNvPr id="4" name="Tekstvak 3">
            <a:extLst>
              <a:ext uri="{FF2B5EF4-FFF2-40B4-BE49-F238E27FC236}">
                <a16:creationId xmlns:a16="http://schemas.microsoft.com/office/drawing/2014/main" id="{AE0ED91C-D904-4B4B-915D-6544D0A7F10E}"/>
              </a:ext>
            </a:extLst>
          </p:cNvPr>
          <p:cNvSpPr txBox="1"/>
          <p:nvPr/>
        </p:nvSpPr>
        <p:spPr>
          <a:xfrm>
            <a:off x="4383993" y="1885209"/>
            <a:ext cx="7493267" cy="3913059"/>
          </a:xfrm>
          <a:prstGeom prst="rect">
            <a:avLst/>
          </a:prstGeom>
          <a:noFill/>
        </p:spPr>
        <p:txBody>
          <a:bodyPr wrap="square" lIns="91440" tIns="45720" rIns="91440" bIns="45720" numCol="1" rtlCol="0" anchor="t">
            <a:spAutoFit/>
          </a:bodyPr>
          <a:lstStyle/>
          <a:p>
            <a:pPr marL="342900" indent="-342900">
              <a:lnSpc>
                <a:spcPct val="150000"/>
              </a:lnSpc>
              <a:buFont typeface="Arial" panose="020B0604020202020204" pitchFamily="34" charset="0"/>
              <a:buChar char="•"/>
            </a:pPr>
            <a:r>
              <a:rPr lang="nl-NL" sz="2400"/>
              <a:t> Patiënt leeft langer</a:t>
            </a:r>
          </a:p>
          <a:p>
            <a:pPr marL="342900" indent="-342900">
              <a:lnSpc>
                <a:spcPct val="150000"/>
              </a:lnSpc>
              <a:buFont typeface="Arial" panose="020B0604020202020204" pitchFamily="34" charset="0"/>
              <a:buChar char="•"/>
            </a:pPr>
            <a:r>
              <a:rPr lang="nl-NL" sz="2400"/>
              <a:t> Kans op een nieuw leven door </a:t>
            </a:r>
          </a:p>
          <a:p>
            <a:pPr>
              <a:lnSpc>
                <a:spcPct val="150000"/>
              </a:lnSpc>
            </a:pPr>
            <a:r>
              <a:rPr lang="nl-NL" sz="2400"/>
              <a:t>      verbeterde nierfunctie en conditie</a:t>
            </a:r>
            <a:endParaRPr lang="nl-NL" sz="2400">
              <a:ea typeface="Calibri" panose="020F0502020204030204"/>
              <a:cs typeface="Calibri" panose="020F0502020204030204"/>
            </a:endParaRPr>
          </a:p>
          <a:p>
            <a:pPr marL="342900" indent="-342900">
              <a:lnSpc>
                <a:spcPct val="150000"/>
              </a:lnSpc>
              <a:buFont typeface="Arial" panose="020B0604020202020204" pitchFamily="34" charset="0"/>
              <a:buChar char="•"/>
            </a:pPr>
            <a:r>
              <a:rPr lang="nl-NL" sz="2400"/>
              <a:t> Kwaliteit van leven beter dan bij dialyse</a:t>
            </a:r>
            <a:endParaRPr lang="nl-NL" sz="2400">
              <a:ea typeface="Calibri"/>
              <a:cs typeface="Calibri"/>
            </a:endParaRPr>
          </a:p>
          <a:p>
            <a:pPr marL="342900" indent="-342900">
              <a:lnSpc>
                <a:spcPct val="150000"/>
              </a:lnSpc>
              <a:buFont typeface="Arial" panose="020B0604020202020204" pitchFamily="34" charset="0"/>
              <a:buChar char="•"/>
            </a:pPr>
            <a:r>
              <a:rPr lang="nl-NL" sz="2400"/>
              <a:t> Hervatten werk / hobby</a:t>
            </a:r>
          </a:p>
          <a:p>
            <a:pPr marL="342900" indent="-342900">
              <a:lnSpc>
                <a:spcPct val="150000"/>
              </a:lnSpc>
              <a:buFont typeface="Arial" panose="020B0604020202020204" pitchFamily="34" charset="0"/>
              <a:buChar char="•"/>
            </a:pPr>
            <a:r>
              <a:rPr lang="nl-NL" sz="2400"/>
              <a:t> Verminderde problemen seksualiteit</a:t>
            </a:r>
          </a:p>
          <a:p>
            <a:pPr marL="342900" indent="-342900">
              <a:lnSpc>
                <a:spcPct val="150000"/>
              </a:lnSpc>
              <a:buFont typeface="Arial" panose="020B0604020202020204" pitchFamily="34" charset="0"/>
              <a:buChar char="•"/>
            </a:pPr>
            <a:r>
              <a:rPr lang="nl-NL" sz="2400"/>
              <a:t> Minder afhankelijk van ziekenhuis</a:t>
            </a:r>
            <a:endParaRPr lang="nl-NL" sz="2400">
              <a:ea typeface="Calibri"/>
              <a:cs typeface="Calibri"/>
            </a:endParaRPr>
          </a:p>
        </p:txBody>
      </p:sp>
      <p:pic>
        <p:nvPicPr>
          <p:cNvPr id="3" name="Picture 2">
            <a:extLst>
              <a:ext uri="{FF2B5EF4-FFF2-40B4-BE49-F238E27FC236}">
                <a16:creationId xmlns:a16="http://schemas.microsoft.com/office/drawing/2014/main" id="{CB593925-F8AE-8619-6C42-20D22576F138}"/>
              </a:ext>
            </a:extLst>
          </p:cNvPr>
          <p:cNvPicPr>
            <a:picLocks noChangeAspect="1"/>
          </p:cNvPicPr>
          <p:nvPr/>
        </p:nvPicPr>
        <p:blipFill>
          <a:blip r:embed="rId3"/>
          <a:stretch>
            <a:fillRect/>
          </a:stretch>
        </p:blipFill>
        <p:spPr>
          <a:xfrm>
            <a:off x="125940" y="5663202"/>
            <a:ext cx="664522" cy="1048603"/>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47C2283A-5DBE-4BB5-90DF-08BF90A74E8E}"/>
              </a:ext>
            </a:extLst>
          </p:cNvPr>
          <p:cNvPicPr>
            <a:picLocks noChangeAspect="1"/>
          </p:cNvPicPr>
          <p:nvPr/>
        </p:nvPicPr>
        <p:blipFill>
          <a:blip r:embed="rId4"/>
          <a:stretch>
            <a:fillRect/>
          </a:stretch>
        </p:blipFill>
        <p:spPr>
          <a:xfrm>
            <a:off x="790462" y="2317664"/>
            <a:ext cx="3674713" cy="3048149"/>
          </a:xfrm>
          <a:prstGeom prst="ellipse">
            <a:avLst/>
          </a:prstGeom>
          <a:ln>
            <a:noFill/>
          </a:ln>
          <a:effectLst>
            <a:softEdge rad="112500"/>
          </a:effectLst>
        </p:spPr>
      </p:pic>
    </p:spTree>
    <p:extLst>
      <p:ext uri="{BB962C8B-B14F-4D97-AF65-F5344CB8AC3E}">
        <p14:creationId xmlns:p14="http://schemas.microsoft.com/office/powerpoint/2010/main" val="268633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7C5E4A-E073-4688-BD53-AB41F0C994F1}"/>
              </a:ext>
            </a:extLst>
          </p:cNvPr>
          <p:cNvSpPr>
            <a:spLocks noGrp="1"/>
          </p:cNvSpPr>
          <p:nvPr>
            <p:ph type="title"/>
          </p:nvPr>
        </p:nvSpPr>
        <p:spPr>
          <a:xfrm>
            <a:off x="761800" y="146195"/>
            <a:ext cx="5334197" cy="1706128"/>
          </a:xfrm>
        </p:spPr>
        <p:txBody>
          <a:bodyPr anchor="ctr">
            <a:normAutofit/>
          </a:bodyPr>
          <a:lstStyle/>
          <a:p>
            <a:r>
              <a:rPr lang="nl-NL" sz="4000"/>
              <a:t>Voorlichtingsbijeenkomst</a:t>
            </a:r>
          </a:p>
        </p:txBody>
      </p:sp>
      <p:sp>
        <p:nvSpPr>
          <p:cNvPr id="3" name="Tijdelijke aanduiding voor inhoud 2">
            <a:extLst>
              <a:ext uri="{FF2B5EF4-FFF2-40B4-BE49-F238E27FC236}">
                <a16:creationId xmlns:a16="http://schemas.microsoft.com/office/drawing/2014/main" id="{C172EFAE-6EC8-4AE6-AA60-5015A51FCCE7}"/>
              </a:ext>
            </a:extLst>
          </p:cNvPr>
          <p:cNvSpPr>
            <a:spLocks noGrp="1"/>
          </p:cNvSpPr>
          <p:nvPr>
            <p:ph idx="1"/>
          </p:nvPr>
        </p:nvSpPr>
        <p:spPr>
          <a:xfrm>
            <a:off x="761800" y="1251285"/>
            <a:ext cx="6016371" cy="4539916"/>
          </a:xfrm>
        </p:spPr>
        <p:txBody>
          <a:bodyPr vert="horz" lIns="91440" tIns="45720" rIns="91440" bIns="45720" rtlCol="0" anchor="ctr">
            <a:noAutofit/>
          </a:bodyPr>
          <a:lstStyle/>
          <a:p>
            <a:pPr marL="0" indent="0">
              <a:buNone/>
            </a:pPr>
            <a:r>
              <a:rPr lang="nl-NL" sz="2400" b="1"/>
              <a:t>Onderwerpen van de voorlichting</a:t>
            </a:r>
            <a:endParaRPr lang="nl-NL" sz="2400"/>
          </a:p>
          <a:p>
            <a:pPr>
              <a:lnSpc>
                <a:spcPct val="150000"/>
              </a:lnSpc>
            </a:pPr>
            <a:r>
              <a:rPr lang="nl-NL" sz="2400"/>
              <a:t>Hoe werken gezonde nieren</a:t>
            </a:r>
          </a:p>
          <a:p>
            <a:pPr>
              <a:lnSpc>
                <a:spcPct val="150000"/>
              </a:lnSpc>
            </a:pPr>
            <a:r>
              <a:rPr lang="nl-NL" sz="2400">
                <a:ea typeface="Calibri"/>
                <a:cs typeface="Calibri"/>
              </a:rPr>
              <a:t>Nierziekten en behandelingen</a:t>
            </a:r>
          </a:p>
          <a:p>
            <a:pPr>
              <a:lnSpc>
                <a:spcPct val="150000"/>
              </a:lnSpc>
            </a:pPr>
            <a:r>
              <a:rPr lang="nl-NL" sz="2400"/>
              <a:t>Fysieke gevolgen en (</a:t>
            </a:r>
            <a:r>
              <a:rPr lang="nl-NL" sz="2400" err="1"/>
              <a:t>psycho</a:t>
            </a:r>
            <a:r>
              <a:rPr lang="nl-NL" sz="2400"/>
              <a:t>)sociale gevolgen</a:t>
            </a:r>
          </a:p>
          <a:p>
            <a:pPr>
              <a:lnSpc>
                <a:spcPct val="150000"/>
              </a:lnSpc>
            </a:pPr>
            <a:r>
              <a:rPr lang="nl-NL" sz="2400"/>
              <a:t>Transplantatie en donatie</a:t>
            </a:r>
          </a:p>
          <a:p>
            <a:pPr>
              <a:lnSpc>
                <a:spcPct val="150000"/>
              </a:lnSpc>
            </a:pPr>
            <a:r>
              <a:rPr lang="nl-NL" sz="2400"/>
              <a:t>Vragen stellen en in gesprek gaan met elkaar</a:t>
            </a:r>
          </a:p>
        </p:txBody>
      </p:sp>
      <p:pic>
        <p:nvPicPr>
          <p:cNvPr id="4" name="Picture 3">
            <a:extLst>
              <a:ext uri="{FF2B5EF4-FFF2-40B4-BE49-F238E27FC236}">
                <a16:creationId xmlns:a16="http://schemas.microsoft.com/office/drawing/2014/main" id="{8677FDAB-D15B-1B0E-42E5-9ABE44477E40}"/>
              </a:ext>
            </a:extLst>
          </p:cNvPr>
          <p:cNvPicPr>
            <a:picLocks noChangeAspect="1"/>
          </p:cNvPicPr>
          <p:nvPr/>
        </p:nvPicPr>
        <p:blipFill>
          <a:blip r:embed="rId3"/>
          <a:stretch>
            <a:fillRect/>
          </a:stretch>
        </p:blipFill>
        <p:spPr>
          <a:xfrm>
            <a:off x="125940" y="5663202"/>
            <a:ext cx="664522" cy="1048603"/>
          </a:xfrm>
          <a:prstGeom prst="rect">
            <a:avLst/>
          </a:prstGeom>
        </p:spPr>
      </p:pic>
      <p:pic>
        <p:nvPicPr>
          <p:cNvPr id="1030" name="Picture 6">
            <a:extLst>
              <a:ext uri="{FF2B5EF4-FFF2-40B4-BE49-F238E27FC236}">
                <a16:creationId xmlns:a16="http://schemas.microsoft.com/office/drawing/2014/main" id="{4E1F34EC-2FB8-A1A6-D34C-D58BC245D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681" y="649165"/>
            <a:ext cx="5126809" cy="42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45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AF5D2FEE-0BC7-42DC-85A5-E8A3F73018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 t="-2884" r="1" b="1"/>
          <a:stretch/>
        </p:blipFill>
        <p:spPr bwMode="auto">
          <a:xfrm rot="2894679">
            <a:off x="1590309" y="2683819"/>
            <a:ext cx="983261" cy="113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id="{6A60BD26-F352-41A4-83C2-E8A5F9A04BC6}"/>
              </a:ext>
            </a:extLst>
          </p:cNvPr>
          <p:cNvSpPr>
            <a:spLocks noGrp="1"/>
          </p:cNvSpPr>
          <p:nvPr>
            <p:ph type="title"/>
          </p:nvPr>
        </p:nvSpPr>
        <p:spPr>
          <a:xfrm>
            <a:off x="8801100" y="365126"/>
            <a:ext cx="2552700" cy="888178"/>
          </a:xfrm>
        </p:spPr>
        <p:txBody>
          <a:bodyPr>
            <a:normAutofit fontScale="90000"/>
          </a:bodyPr>
          <a:lstStyle/>
          <a:p>
            <a:pPr algn="ctr"/>
            <a:br>
              <a:rPr lang="nl-NL" b="1" cap="small">
                <a:solidFill>
                  <a:srgbClr val="002060"/>
                </a:solidFill>
                <a:latin typeface="Arial" panose="020B0604020202020204" pitchFamily="34" charset="0"/>
                <a:cs typeface="Arial" panose="020B0604020202020204" pitchFamily="34" charset="0"/>
              </a:rPr>
            </a:br>
            <a:endParaRPr lang="nl-NL"/>
          </a:p>
        </p:txBody>
      </p:sp>
      <p:pic>
        <p:nvPicPr>
          <p:cNvPr id="5" name="Picture 2">
            <a:extLst>
              <a:ext uri="{FF2B5EF4-FFF2-40B4-BE49-F238E27FC236}">
                <a16:creationId xmlns:a16="http://schemas.microsoft.com/office/drawing/2014/main" id="{8109DBAA-9335-463E-A087-84ED551FA7D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71" b="6883"/>
          <a:stretch/>
        </p:blipFill>
        <p:spPr bwMode="auto">
          <a:xfrm>
            <a:off x="1130829" y="1240485"/>
            <a:ext cx="1881091" cy="92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a:extLst>
              <a:ext uri="{FF2B5EF4-FFF2-40B4-BE49-F238E27FC236}">
                <a16:creationId xmlns:a16="http://schemas.microsoft.com/office/drawing/2014/main" id="{B10C3B75-5D49-4921-951F-EF79F947CE81}"/>
              </a:ext>
            </a:extLst>
          </p:cNvPr>
          <p:cNvPicPr>
            <a:picLocks noChangeAspect="1"/>
          </p:cNvPicPr>
          <p:nvPr/>
        </p:nvPicPr>
        <p:blipFill>
          <a:blip r:embed="rId5"/>
          <a:stretch>
            <a:fillRect/>
          </a:stretch>
        </p:blipFill>
        <p:spPr>
          <a:xfrm>
            <a:off x="1130829" y="5418660"/>
            <a:ext cx="1879812" cy="780436"/>
          </a:xfrm>
          <a:prstGeom prst="rect">
            <a:avLst/>
          </a:prstGeom>
        </p:spPr>
      </p:pic>
      <p:sp>
        <p:nvSpPr>
          <p:cNvPr id="3" name="Tekstvak 2">
            <a:extLst>
              <a:ext uri="{FF2B5EF4-FFF2-40B4-BE49-F238E27FC236}">
                <a16:creationId xmlns:a16="http://schemas.microsoft.com/office/drawing/2014/main" id="{760EF5F4-90FC-413E-BA70-3C8072C4BD09}"/>
              </a:ext>
            </a:extLst>
          </p:cNvPr>
          <p:cNvSpPr txBox="1"/>
          <p:nvPr/>
        </p:nvSpPr>
        <p:spPr>
          <a:xfrm>
            <a:off x="1" y="1"/>
            <a:ext cx="11569700" cy="1015663"/>
          </a:xfrm>
          <a:prstGeom prst="rect">
            <a:avLst/>
          </a:prstGeom>
          <a:noFill/>
        </p:spPr>
        <p:txBody>
          <a:bodyPr wrap="square" rtlCol="0">
            <a:spAutoFit/>
          </a:bodyPr>
          <a:lstStyle/>
          <a:p>
            <a:pPr algn="ctr"/>
            <a:r>
              <a:rPr lang="nl-NL" sz="4400">
                <a:latin typeface="+mj-lt"/>
              </a:rPr>
              <a:t>Nadelen transplantatie</a:t>
            </a:r>
          </a:p>
          <a:p>
            <a:r>
              <a:rPr lang="nl-NL" sz="1600"/>
              <a:t>	</a:t>
            </a:r>
            <a:endParaRPr lang="nl-NL" sz="1600" b="1" cap="small">
              <a:solidFill>
                <a:srgbClr val="FFC000"/>
              </a:solidFill>
              <a:latin typeface="Arial" panose="020B0604020202020204" pitchFamily="34" charset="0"/>
              <a:cs typeface="Arial" panose="020B0604020202020204" pitchFamily="34" charset="0"/>
            </a:endParaRPr>
          </a:p>
        </p:txBody>
      </p:sp>
      <p:pic>
        <p:nvPicPr>
          <p:cNvPr id="1032" name="Picture 8" descr="Leer alles over diabetes en mondzorg | KNMT">
            <a:extLst>
              <a:ext uri="{FF2B5EF4-FFF2-40B4-BE49-F238E27FC236}">
                <a16:creationId xmlns:a16="http://schemas.microsoft.com/office/drawing/2014/main" id="{49C64EAD-74CD-4AB6-87FF-43E95E5AA0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035" y="4544543"/>
            <a:ext cx="1879812" cy="78043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4F0FB6A-02EF-47A7-A46D-83088C7DA541}"/>
              </a:ext>
            </a:extLst>
          </p:cNvPr>
          <p:cNvSpPr txBox="1"/>
          <p:nvPr/>
        </p:nvSpPr>
        <p:spPr>
          <a:xfrm>
            <a:off x="3200997" y="698500"/>
            <a:ext cx="7857618" cy="513986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400"/>
              <a:t>Je blijft patiënt</a:t>
            </a:r>
          </a:p>
          <a:p>
            <a:pPr marL="457200" indent="-457200">
              <a:buFont typeface="Arial" panose="020B0604020202020204" pitchFamily="34" charset="0"/>
              <a:buChar char="•"/>
            </a:pPr>
            <a:r>
              <a:rPr lang="nl-NL" sz="2400"/>
              <a:t>Blijvend medicijnen slikken			</a:t>
            </a:r>
            <a:endParaRPr lang="nl-NL" sz="2400">
              <a:ea typeface="Calibri"/>
              <a:cs typeface="Calibri"/>
            </a:endParaRPr>
          </a:p>
          <a:p>
            <a:pPr marL="457200" indent="-457200">
              <a:buFont typeface="Arial" panose="020B0604020202020204" pitchFamily="34" charset="0"/>
              <a:buChar char="•"/>
            </a:pPr>
            <a:r>
              <a:rPr lang="nl-NL" sz="2400"/>
              <a:t>Kans op afstoting</a:t>
            </a:r>
            <a:r>
              <a:rPr lang="nl-NL" sz="2400">
                <a:solidFill>
                  <a:srgbClr val="FFC000"/>
                </a:solidFill>
              </a:rPr>
              <a:t>                    </a:t>
            </a:r>
            <a:r>
              <a:rPr lang="nl-NL" sz="500"/>
              <a:t>	</a:t>
            </a:r>
            <a:r>
              <a:rPr lang="nl-NL"/>
              <a:t> 		</a:t>
            </a:r>
            <a:r>
              <a:rPr lang="nl-NL" sz="2000"/>
              <a:t>	</a:t>
            </a:r>
            <a:endParaRPr lang="nl-NL" sz="2000">
              <a:ea typeface="Calibri"/>
              <a:cs typeface="Calibri"/>
            </a:endParaRPr>
          </a:p>
          <a:p>
            <a:r>
              <a:rPr lang="nl-NL" sz="3200" b="1" cap="small">
                <a:solidFill>
                  <a:srgbClr val="00B0F0"/>
                </a:solidFill>
                <a:cs typeface="Arial"/>
              </a:rPr>
              <a:t>	</a:t>
            </a:r>
            <a:endParaRPr lang="nl-NL" sz="3200" b="1" cap="small">
              <a:solidFill>
                <a:srgbClr val="00B0F0"/>
              </a:solidFill>
              <a:ea typeface="Calibri"/>
              <a:cs typeface="Arial"/>
            </a:endParaRPr>
          </a:p>
          <a:p>
            <a:r>
              <a:rPr lang="nl-NL" sz="3200">
                <a:latin typeface="+mj-lt"/>
              </a:rPr>
              <a:t>Mogelijke bijwerkingen medicijnen</a:t>
            </a:r>
            <a:endParaRPr lang="nl-NL" sz="3200">
              <a:latin typeface="+mj-lt"/>
              <a:ea typeface="Calibri Light"/>
              <a:cs typeface="Calibri Light"/>
            </a:endParaRPr>
          </a:p>
          <a:p>
            <a:endParaRPr lang="nl-NL" sz="2400" b="1">
              <a:latin typeface="+mj-lt"/>
            </a:endParaRPr>
          </a:p>
          <a:p>
            <a:pPr marL="285750" indent="-285750">
              <a:buFont typeface="Arial" panose="020B0604020202020204" pitchFamily="34" charset="0"/>
              <a:buChar char="•"/>
            </a:pPr>
            <a:r>
              <a:rPr lang="nl-NL" sz="2400"/>
              <a:t>Vatbaarder voor infecties</a:t>
            </a:r>
            <a:endParaRPr lang="nl-NL" sz="2400">
              <a:ea typeface="Calibri"/>
              <a:cs typeface="Calibri"/>
            </a:endParaRPr>
          </a:p>
          <a:p>
            <a:pPr marL="285750" indent="-285750">
              <a:buFont typeface="Arial" panose="020B0604020202020204" pitchFamily="34" charset="0"/>
              <a:buChar char="•"/>
            </a:pPr>
            <a:endParaRPr lang="nl-NL" sz="2400"/>
          </a:p>
          <a:p>
            <a:pPr marL="285750" indent="-285750">
              <a:buFont typeface="Arial" panose="020B0604020202020204" pitchFamily="34" charset="0"/>
              <a:buChar char="•"/>
            </a:pPr>
            <a:r>
              <a:rPr lang="nl-NL" sz="2400"/>
              <a:t>Verhoogde kans op kanker</a:t>
            </a:r>
            <a:endParaRPr lang="nl-NL" sz="2400">
              <a:ea typeface="Calibri"/>
              <a:cs typeface="Calibri"/>
            </a:endParaRPr>
          </a:p>
          <a:p>
            <a:pPr marL="285750" indent="-285750">
              <a:buFont typeface="Arial" panose="020B0604020202020204" pitchFamily="34" charset="0"/>
              <a:buChar char="•"/>
            </a:pPr>
            <a:endParaRPr lang="nl-NL" sz="2400"/>
          </a:p>
          <a:p>
            <a:pPr marL="285750" indent="-285750">
              <a:buFont typeface="Arial" panose="020B0604020202020204" pitchFamily="34" charset="0"/>
              <a:buChar char="•"/>
            </a:pPr>
            <a:r>
              <a:rPr lang="nl-NL" sz="2400"/>
              <a:t>Kans op suikerziekte (diabetes)</a:t>
            </a:r>
            <a:endParaRPr lang="nl-NL" sz="2400">
              <a:ea typeface="Calibri"/>
              <a:cs typeface="Calibri"/>
            </a:endParaRPr>
          </a:p>
          <a:p>
            <a:endParaRPr lang="nl-NL" sz="2400"/>
          </a:p>
          <a:p>
            <a:pPr marL="285750" indent="-285750">
              <a:buFont typeface="Arial" panose="020B0604020202020204" pitchFamily="34" charset="0"/>
              <a:buChar char="•"/>
            </a:pPr>
            <a:r>
              <a:rPr lang="nl-NL" sz="2400"/>
              <a:t>Kans op hoge bloeddruk</a:t>
            </a:r>
            <a:endParaRPr lang="nl-NL" sz="2400">
              <a:ea typeface="Calibri"/>
              <a:cs typeface="Calibri"/>
            </a:endParaRPr>
          </a:p>
        </p:txBody>
      </p:sp>
      <p:pic>
        <p:nvPicPr>
          <p:cNvPr id="6" name="Picture 3">
            <a:extLst>
              <a:ext uri="{FF2B5EF4-FFF2-40B4-BE49-F238E27FC236}">
                <a16:creationId xmlns:a16="http://schemas.microsoft.com/office/drawing/2014/main" id="{48339B7D-218A-3425-AE6F-0A4ADAAF8765}"/>
              </a:ext>
            </a:extLst>
          </p:cNvPr>
          <p:cNvPicPr>
            <a:picLocks noChangeAspect="1"/>
          </p:cNvPicPr>
          <p:nvPr/>
        </p:nvPicPr>
        <p:blipFill>
          <a:blip r:embed="rId7"/>
          <a:stretch>
            <a:fillRect/>
          </a:stretch>
        </p:blipFill>
        <p:spPr>
          <a:xfrm>
            <a:off x="125940" y="5663202"/>
            <a:ext cx="664522" cy="1048603"/>
          </a:xfrm>
          <a:prstGeom prst="rect">
            <a:avLst/>
          </a:prstGeom>
        </p:spPr>
      </p:pic>
      <p:pic>
        <p:nvPicPr>
          <p:cNvPr id="9" name="Picture 8" descr="Dokter onderzoekt de gezwellen op de huid van een volwassene met een  vergrootglas, diagnose van huidkanker | Premium Foto">
            <a:extLst>
              <a:ext uri="{FF2B5EF4-FFF2-40B4-BE49-F238E27FC236}">
                <a16:creationId xmlns:a16="http://schemas.microsoft.com/office/drawing/2014/main" id="{54CEF3D7-0E9E-B056-C829-D5B8D15225DA}"/>
              </a:ext>
            </a:extLst>
          </p:cNvPr>
          <p:cNvPicPr>
            <a:picLocks noChangeAspect="1"/>
          </p:cNvPicPr>
          <p:nvPr/>
        </p:nvPicPr>
        <p:blipFill>
          <a:blip r:embed="rId8"/>
          <a:stretch>
            <a:fillRect/>
          </a:stretch>
        </p:blipFill>
        <p:spPr>
          <a:xfrm>
            <a:off x="1142436" y="3538537"/>
            <a:ext cx="1883713" cy="923927"/>
          </a:xfrm>
          <a:prstGeom prst="rect">
            <a:avLst/>
          </a:prstGeom>
        </p:spPr>
      </p:pic>
    </p:spTree>
    <p:extLst>
      <p:ext uri="{BB962C8B-B14F-4D97-AF65-F5344CB8AC3E}">
        <p14:creationId xmlns:p14="http://schemas.microsoft.com/office/powerpoint/2010/main" val="305701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Zoutarm dieet wat wel en niet eten">
            <a:extLst>
              <a:ext uri="{FF2B5EF4-FFF2-40B4-BE49-F238E27FC236}">
                <a16:creationId xmlns:a16="http://schemas.microsoft.com/office/drawing/2014/main" id="{C3C5B2C1-9968-7F5C-053C-A0FD78014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34" y="3371205"/>
            <a:ext cx="2881334" cy="19208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579C6B2-A239-4513-98B9-42691F2DD293}"/>
              </a:ext>
            </a:extLst>
          </p:cNvPr>
          <p:cNvSpPr>
            <a:spLocks noGrp="1"/>
          </p:cNvSpPr>
          <p:nvPr>
            <p:ph type="title"/>
          </p:nvPr>
        </p:nvSpPr>
        <p:spPr>
          <a:xfrm>
            <a:off x="375138" y="304800"/>
            <a:ext cx="10496827" cy="776573"/>
          </a:xfrm>
        </p:spPr>
        <p:txBody>
          <a:bodyPr>
            <a:normAutofit fontScale="90000"/>
          </a:bodyPr>
          <a:lstStyle/>
          <a:p>
            <a:r>
              <a:rPr lang="nl-NL"/>
              <a:t>                          </a:t>
            </a:r>
            <a:r>
              <a:rPr lang="nl-NL" sz="4900"/>
              <a:t>Aandachtspunten</a:t>
            </a:r>
            <a:br>
              <a:rPr lang="nl-NL" sz="3600"/>
            </a:br>
            <a:r>
              <a:rPr lang="nl-NL" sz="3600"/>
              <a:t>		</a:t>
            </a:r>
          </a:p>
        </p:txBody>
      </p:sp>
      <p:pic>
        <p:nvPicPr>
          <p:cNvPr id="2050" name="Picture 2" descr="Jaarlijkse coeliakie-controle Mirthe 2018 - Ik ben glutenvrij">
            <a:extLst>
              <a:ext uri="{FF2B5EF4-FFF2-40B4-BE49-F238E27FC236}">
                <a16:creationId xmlns:a16="http://schemas.microsoft.com/office/drawing/2014/main" id="{7066F095-E066-444A-8BFF-63E97CD05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7470" y="3111177"/>
            <a:ext cx="1592386" cy="159238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43E41FB7-2FB7-4AB6-9272-3CF09DEDBBA1}"/>
              </a:ext>
            </a:extLst>
          </p:cNvPr>
          <p:cNvSpPr txBox="1"/>
          <p:nvPr/>
        </p:nvSpPr>
        <p:spPr>
          <a:xfrm>
            <a:off x="3028208" y="946900"/>
            <a:ext cx="8788654" cy="6370975"/>
          </a:xfrm>
          <a:prstGeom prst="rect">
            <a:avLst/>
          </a:prstGeom>
          <a:noFill/>
        </p:spPr>
        <p:txBody>
          <a:bodyPr wrap="square" rtlCol="0">
            <a:spAutoFit/>
          </a:bodyPr>
          <a:lstStyle/>
          <a:p>
            <a:endParaRPr lang="nl-NL" sz="2400"/>
          </a:p>
          <a:p>
            <a:r>
              <a:rPr lang="nl-NL" sz="2400"/>
              <a:t>     				                	    	</a:t>
            </a:r>
          </a:p>
          <a:p>
            <a:r>
              <a:rPr lang="nl-NL" sz="2400"/>
              <a:t>   Hygiëne					         Zon voorschriften</a:t>
            </a:r>
          </a:p>
          <a:p>
            <a:endParaRPr lang="nl-NL" sz="2400"/>
          </a:p>
          <a:p>
            <a:endParaRPr lang="nl-NL" sz="2400"/>
          </a:p>
          <a:p>
            <a:endParaRPr lang="nl-NL" sz="2400"/>
          </a:p>
          <a:p>
            <a:r>
              <a:rPr lang="nl-NL" sz="2400"/>
              <a:t>    </a:t>
            </a:r>
          </a:p>
          <a:p>
            <a:r>
              <a:rPr lang="nl-NL" sz="2400"/>
              <a:t>   Voedingsadviezen</a:t>
            </a:r>
          </a:p>
          <a:p>
            <a:endParaRPr lang="nl-NL" sz="2400"/>
          </a:p>
          <a:p>
            <a:r>
              <a:rPr lang="nl-NL" sz="2400"/>
              <a:t>						         Controle ziekenhuis </a:t>
            </a:r>
          </a:p>
          <a:p>
            <a:endParaRPr lang="nl-NL" sz="2400"/>
          </a:p>
          <a:p>
            <a:endParaRPr lang="nl-NL" sz="2400"/>
          </a:p>
          <a:p>
            <a:r>
              <a:rPr lang="nl-NL" sz="2400"/>
              <a:t>  </a:t>
            </a:r>
          </a:p>
          <a:p>
            <a:endParaRPr lang="nl-NL" sz="2400"/>
          </a:p>
          <a:p>
            <a:endParaRPr lang="nl-NL" sz="2400"/>
          </a:p>
          <a:p>
            <a:r>
              <a:rPr lang="nl-NL" sz="2400"/>
              <a:t>						</a:t>
            </a:r>
          </a:p>
          <a:p>
            <a:endParaRPr lang="nl-NL" sz="2400"/>
          </a:p>
        </p:txBody>
      </p:sp>
      <p:pic>
        <p:nvPicPr>
          <p:cNvPr id="13" name="Picture 2" descr="Jaarlijkse coeliakie-controle Mirthe 2018 - Ik ben glutenvrij">
            <a:extLst>
              <a:ext uri="{FF2B5EF4-FFF2-40B4-BE49-F238E27FC236}">
                <a16:creationId xmlns:a16="http://schemas.microsoft.com/office/drawing/2014/main" id="{E42B08DE-7D53-4F1A-96B8-A6DEB7E532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96" r="3" b="3"/>
          <a:stretch/>
        </p:blipFill>
        <p:spPr bwMode="auto">
          <a:xfrm>
            <a:off x="6327690" y="3371597"/>
            <a:ext cx="2852977" cy="26391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61D6E5F-DDD2-FC55-AFBA-E8671ABB2AF7}"/>
              </a:ext>
            </a:extLst>
          </p:cNvPr>
          <p:cNvPicPr>
            <a:picLocks noChangeAspect="1"/>
          </p:cNvPicPr>
          <p:nvPr/>
        </p:nvPicPr>
        <p:blipFill>
          <a:blip r:embed="rId5"/>
          <a:stretch>
            <a:fillRect/>
          </a:stretch>
        </p:blipFill>
        <p:spPr>
          <a:xfrm>
            <a:off x="125940" y="5663202"/>
            <a:ext cx="664522" cy="1048603"/>
          </a:xfrm>
          <a:prstGeom prst="rect">
            <a:avLst/>
          </a:prstGeom>
        </p:spPr>
      </p:pic>
      <p:pic>
        <p:nvPicPr>
          <p:cNvPr id="3" name="Afbeelding 2">
            <a:extLst>
              <a:ext uri="{FF2B5EF4-FFF2-40B4-BE49-F238E27FC236}">
                <a16:creationId xmlns:a16="http://schemas.microsoft.com/office/drawing/2014/main" id="{F4315179-C950-43A3-B742-1CD5A534626A}"/>
              </a:ext>
            </a:extLst>
          </p:cNvPr>
          <p:cNvPicPr>
            <a:picLocks noChangeAspect="1"/>
          </p:cNvPicPr>
          <p:nvPr/>
        </p:nvPicPr>
        <p:blipFill>
          <a:blip r:embed="rId6"/>
          <a:stretch>
            <a:fillRect/>
          </a:stretch>
        </p:blipFill>
        <p:spPr>
          <a:xfrm>
            <a:off x="324934" y="1306459"/>
            <a:ext cx="2881334" cy="1762847"/>
          </a:xfrm>
          <a:prstGeom prst="rect">
            <a:avLst/>
          </a:prstGeom>
        </p:spPr>
      </p:pic>
      <p:pic>
        <p:nvPicPr>
          <p:cNvPr id="1026" name="Picture 2" descr="Fotobehang Illustratie van het vliegtuig in de lucht met zon - PIXERS.NL">
            <a:extLst>
              <a:ext uri="{FF2B5EF4-FFF2-40B4-BE49-F238E27FC236}">
                <a16:creationId xmlns:a16="http://schemas.microsoft.com/office/drawing/2014/main" id="{8A455044-93DC-9B43-3A42-759AD79268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071" b="9710"/>
          <a:stretch/>
        </p:blipFill>
        <p:spPr bwMode="auto">
          <a:xfrm>
            <a:off x="6825530" y="1306460"/>
            <a:ext cx="2160204" cy="203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8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8A7171-D6F6-4DEA-A433-7441BEAA2767}"/>
              </a:ext>
            </a:extLst>
          </p:cNvPr>
          <p:cNvSpPr>
            <a:spLocks noGrp="1"/>
          </p:cNvSpPr>
          <p:nvPr>
            <p:ph type="title"/>
          </p:nvPr>
        </p:nvSpPr>
        <p:spPr>
          <a:xfrm>
            <a:off x="648927" y="415637"/>
            <a:ext cx="6927529" cy="1235034"/>
          </a:xfrm>
        </p:spPr>
        <p:txBody>
          <a:bodyPr vert="horz" lIns="91440" tIns="45720" rIns="91440" bIns="45720" rtlCol="0" anchor="ctr">
            <a:normAutofit/>
          </a:bodyPr>
          <a:lstStyle/>
          <a:p>
            <a:r>
              <a:rPr lang="en-US" sz="4000"/>
              <a:t>Mogelijke psychische impact  </a:t>
            </a:r>
          </a:p>
        </p:txBody>
      </p:sp>
      <p:sp>
        <p:nvSpPr>
          <p:cNvPr id="4" name="Rechthoek 3">
            <a:extLst>
              <a:ext uri="{FF2B5EF4-FFF2-40B4-BE49-F238E27FC236}">
                <a16:creationId xmlns:a16="http://schemas.microsoft.com/office/drawing/2014/main" id="{4EDEBB45-1379-4F1C-8419-66E955B90186}"/>
              </a:ext>
            </a:extLst>
          </p:cNvPr>
          <p:cNvSpPr/>
          <p:nvPr/>
        </p:nvSpPr>
        <p:spPr>
          <a:xfrm>
            <a:off x="648929" y="890337"/>
            <a:ext cx="6461733" cy="5238752"/>
          </a:xfrm>
          <a:prstGeom prst="rect">
            <a:avLst/>
          </a:prstGeom>
        </p:spPr>
        <p:txBody>
          <a:bodyPr vert="horz" lIns="91440" tIns="45720" rIns="91440" bIns="45720" rtlCol="0">
            <a:noAutofit/>
          </a:bodyPr>
          <a:lstStyle/>
          <a:p>
            <a:pPr>
              <a:lnSpc>
                <a:spcPct val="90000"/>
              </a:lnSpc>
              <a:spcAft>
                <a:spcPts val="600"/>
              </a:spcAft>
            </a:pPr>
            <a:endParaRPr lang="en-US" sz="2400"/>
          </a:p>
          <a:p>
            <a:pPr>
              <a:lnSpc>
                <a:spcPct val="90000"/>
              </a:lnSpc>
              <a:spcAft>
                <a:spcPts val="600"/>
              </a:spcAft>
            </a:pPr>
            <a:endParaRPr lang="en-US" sz="2400"/>
          </a:p>
          <a:p>
            <a:pPr marL="342900" indent="-342900">
              <a:lnSpc>
                <a:spcPct val="150000"/>
              </a:lnSpc>
              <a:spcAft>
                <a:spcPts val="600"/>
              </a:spcAft>
              <a:buFont typeface="Arial" panose="020B0604020202020204" pitchFamily="34" charset="0"/>
              <a:buChar char="•"/>
            </a:pPr>
            <a:r>
              <a:rPr lang="en-US" sz="2400"/>
              <a:t> </a:t>
            </a:r>
            <a:r>
              <a:rPr lang="en-US" sz="2400" err="1"/>
              <a:t>Angstig</a:t>
            </a:r>
            <a:r>
              <a:rPr lang="en-US" sz="2400"/>
              <a:t> </a:t>
            </a:r>
            <a:r>
              <a:rPr lang="en-US" sz="2400" err="1"/>
              <a:t>zijn</a:t>
            </a:r>
            <a:r>
              <a:rPr lang="en-US" sz="2400"/>
              <a:t> </a:t>
            </a:r>
            <a:r>
              <a:rPr lang="en-US" sz="2400" err="1"/>
              <a:t>voor</a:t>
            </a:r>
            <a:r>
              <a:rPr lang="en-US" sz="2400"/>
              <a:t> de </a:t>
            </a:r>
            <a:r>
              <a:rPr lang="en-US" sz="2400" err="1"/>
              <a:t>operatie</a:t>
            </a:r>
            <a:r>
              <a:rPr lang="en-US" sz="2400"/>
              <a:t> </a:t>
            </a:r>
          </a:p>
          <a:p>
            <a:pPr marL="342900" indent="-342900">
              <a:lnSpc>
                <a:spcPct val="150000"/>
              </a:lnSpc>
              <a:spcAft>
                <a:spcPts val="600"/>
              </a:spcAft>
              <a:buFont typeface="Arial" panose="020B0604020202020204" pitchFamily="34" charset="0"/>
              <a:buChar char="•"/>
            </a:pPr>
            <a:r>
              <a:rPr lang="en-US" sz="2400"/>
              <a:t>Angst </a:t>
            </a:r>
            <a:r>
              <a:rPr lang="en-US" sz="2400" err="1"/>
              <a:t>voor</a:t>
            </a:r>
            <a:r>
              <a:rPr lang="en-US" sz="2400"/>
              <a:t> </a:t>
            </a:r>
            <a:r>
              <a:rPr lang="en-US" sz="2400" err="1"/>
              <a:t>afstoting</a:t>
            </a:r>
            <a:r>
              <a:rPr lang="en-US" sz="2400"/>
              <a:t> </a:t>
            </a:r>
            <a:r>
              <a:rPr lang="en-US" sz="2400" err="1"/>
              <a:t>nier</a:t>
            </a:r>
            <a:endParaRPr lang="en-US" sz="2400"/>
          </a:p>
          <a:p>
            <a:pPr marL="342900" indent="-342900">
              <a:lnSpc>
                <a:spcPct val="150000"/>
              </a:lnSpc>
              <a:spcAft>
                <a:spcPts val="600"/>
              </a:spcAft>
              <a:buFont typeface="Arial" panose="020B0604020202020204" pitchFamily="34" charset="0"/>
              <a:buChar char="•"/>
            </a:pPr>
            <a:r>
              <a:rPr lang="en-US" sz="2400"/>
              <a:t>Spanning en </a:t>
            </a:r>
            <a:r>
              <a:rPr lang="en-US" sz="2400" err="1"/>
              <a:t>onzekerheid</a:t>
            </a:r>
            <a:r>
              <a:rPr lang="en-US" sz="2400"/>
              <a:t> </a:t>
            </a:r>
            <a:r>
              <a:rPr lang="en-US" sz="2400" err="1"/>
              <a:t>functioneren</a:t>
            </a:r>
            <a:r>
              <a:rPr lang="en-US" sz="2400"/>
              <a:t> </a:t>
            </a:r>
            <a:r>
              <a:rPr lang="en-US" sz="2400" err="1"/>
              <a:t>nier</a:t>
            </a:r>
            <a:endParaRPr lang="en-US" sz="2400"/>
          </a:p>
          <a:p>
            <a:pPr marL="342900" indent="-342900">
              <a:lnSpc>
                <a:spcPct val="150000"/>
              </a:lnSpc>
              <a:spcAft>
                <a:spcPts val="600"/>
              </a:spcAft>
              <a:buFont typeface="Arial" panose="020B0604020202020204" pitchFamily="34" charset="0"/>
              <a:buChar char="•"/>
            </a:pPr>
            <a:r>
              <a:rPr lang="en-US" sz="2400" err="1"/>
              <a:t>Denken</a:t>
            </a:r>
            <a:r>
              <a:rPr lang="en-US" sz="2400"/>
              <a:t> aan </a:t>
            </a:r>
            <a:r>
              <a:rPr lang="en-US" sz="2400" err="1"/>
              <a:t>overleden</a:t>
            </a:r>
            <a:r>
              <a:rPr lang="en-US" sz="2400"/>
              <a:t> donor en </a:t>
            </a:r>
            <a:r>
              <a:rPr lang="en-US" sz="2400" err="1"/>
              <a:t>nabestaanden</a:t>
            </a:r>
            <a:endParaRPr lang="en-US" sz="2400"/>
          </a:p>
          <a:p>
            <a:pPr marL="342900" indent="-342900">
              <a:lnSpc>
                <a:spcPct val="150000"/>
              </a:lnSpc>
              <a:spcAft>
                <a:spcPts val="600"/>
              </a:spcAft>
              <a:buFont typeface="Arial" panose="020B0604020202020204" pitchFamily="34" charset="0"/>
              <a:buChar char="•"/>
            </a:pPr>
            <a:r>
              <a:rPr lang="en-US" sz="2400" err="1"/>
              <a:t>Moeite</a:t>
            </a:r>
            <a:r>
              <a:rPr lang="en-US" sz="2400"/>
              <a:t> met </a:t>
            </a:r>
            <a:r>
              <a:rPr lang="en-US" sz="2400" err="1"/>
              <a:t>accepteren</a:t>
            </a:r>
            <a:r>
              <a:rPr lang="en-US" sz="2400"/>
              <a:t> </a:t>
            </a:r>
            <a:r>
              <a:rPr lang="en-US" sz="2400" err="1"/>
              <a:t>nier</a:t>
            </a:r>
            <a:r>
              <a:rPr lang="en-US" sz="2400"/>
              <a:t> </a:t>
            </a:r>
          </a:p>
          <a:p>
            <a:pPr marL="342900" indent="-342900">
              <a:lnSpc>
                <a:spcPct val="150000"/>
              </a:lnSpc>
              <a:spcAft>
                <a:spcPts val="600"/>
              </a:spcAft>
              <a:buFont typeface="Arial" panose="020B0604020202020204" pitchFamily="34" charset="0"/>
              <a:buChar char="•"/>
            </a:pPr>
            <a:r>
              <a:rPr lang="en-US" sz="2400" err="1"/>
              <a:t>Verandering</a:t>
            </a:r>
            <a:r>
              <a:rPr lang="en-US" sz="2400"/>
              <a:t> in </a:t>
            </a:r>
            <a:r>
              <a:rPr lang="en-US" sz="2400" err="1"/>
              <a:t>relatie</a:t>
            </a:r>
            <a:r>
              <a:rPr lang="en-US" sz="2400"/>
              <a:t> (</a:t>
            </a:r>
            <a:r>
              <a:rPr lang="en-US" sz="2400" err="1"/>
              <a:t>levende</a:t>
            </a:r>
            <a:r>
              <a:rPr lang="en-US" sz="2400"/>
              <a:t> donor)</a:t>
            </a:r>
          </a:p>
        </p:txBody>
      </p:sp>
      <p:pic>
        <p:nvPicPr>
          <p:cNvPr id="7" name="Picture 3">
            <a:extLst>
              <a:ext uri="{FF2B5EF4-FFF2-40B4-BE49-F238E27FC236}">
                <a16:creationId xmlns:a16="http://schemas.microsoft.com/office/drawing/2014/main" id="{204CC61C-9C96-58F3-17C3-9DE97CCB5046}"/>
              </a:ext>
            </a:extLst>
          </p:cNvPr>
          <p:cNvPicPr>
            <a:picLocks noChangeAspect="1"/>
          </p:cNvPicPr>
          <p:nvPr/>
        </p:nvPicPr>
        <p:blipFill>
          <a:blip r:embed="rId3"/>
          <a:stretch>
            <a:fillRect/>
          </a:stretch>
        </p:blipFill>
        <p:spPr>
          <a:xfrm>
            <a:off x="125940" y="5663202"/>
            <a:ext cx="664522" cy="1048603"/>
          </a:xfrm>
          <a:prstGeom prst="rect">
            <a:avLst/>
          </a:prstGeom>
        </p:spPr>
      </p:pic>
      <p:pic>
        <p:nvPicPr>
          <p:cNvPr id="5" name="Picture 5" descr="Handen die regenbooglicht vangen">
            <a:extLst>
              <a:ext uri="{FF2B5EF4-FFF2-40B4-BE49-F238E27FC236}">
                <a16:creationId xmlns:a16="http://schemas.microsoft.com/office/drawing/2014/main" id="{0FC1D92F-14B6-2B51-8745-03687E9C8866}"/>
              </a:ext>
            </a:extLst>
          </p:cNvPr>
          <p:cNvPicPr>
            <a:picLocks noChangeAspect="1"/>
          </p:cNvPicPr>
          <p:nvPr/>
        </p:nvPicPr>
        <p:blipFill>
          <a:blip r:embed="rId4"/>
          <a:srcRect l="13517" r="22366"/>
          <a:stretch>
            <a:fillRect/>
          </a:stretch>
        </p:blipFill>
        <p:spPr>
          <a:xfrm>
            <a:off x="7448820" y="1314834"/>
            <a:ext cx="3584701" cy="4095365"/>
          </a:xfrm>
          <a:prstGeom prst="ellipse">
            <a:avLst/>
          </a:prstGeom>
          <a:effectLst/>
        </p:spPr>
      </p:pic>
    </p:spTree>
    <p:extLst>
      <p:ext uri="{BB962C8B-B14F-4D97-AF65-F5344CB8AC3E}">
        <p14:creationId xmlns:p14="http://schemas.microsoft.com/office/powerpoint/2010/main" val="142788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kstvak 28">
            <a:extLst>
              <a:ext uri="{FF2B5EF4-FFF2-40B4-BE49-F238E27FC236}">
                <a16:creationId xmlns:a16="http://schemas.microsoft.com/office/drawing/2014/main" id="{7D447189-476B-44B4-8218-98CEB8027636}"/>
              </a:ext>
            </a:extLst>
          </p:cNvPr>
          <p:cNvSpPr txBox="1"/>
          <p:nvPr/>
        </p:nvSpPr>
        <p:spPr>
          <a:xfrm>
            <a:off x="613144" y="2447336"/>
            <a:ext cx="6026194" cy="3724862"/>
          </a:xfrm>
          <a:prstGeom prst="rect">
            <a:avLst/>
          </a:prstGeom>
        </p:spPr>
        <p:txBody>
          <a:bodyPr vert="horz" lIns="91440" tIns="45720" rIns="91440" bIns="45720" rtlCol="0" anchor="t">
            <a:normAutofit lnSpcReduction="10000"/>
          </a:bodyPr>
          <a:lstStyle/>
          <a:p>
            <a:pPr marL="400050" indent="-228600">
              <a:lnSpc>
                <a:spcPct val="90000"/>
              </a:lnSpc>
              <a:spcAft>
                <a:spcPts val="600"/>
              </a:spcAft>
              <a:buFont typeface="Arial" panose="020B0604020202020204" pitchFamily="34" charset="0"/>
              <a:buChar char="•"/>
            </a:pPr>
            <a:r>
              <a:rPr lang="en-US" sz="2400" err="1"/>
              <a:t>Tekort</a:t>
            </a:r>
            <a:r>
              <a:rPr lang="en-US" sz="2400"/>
              <a:t> aan </a:t>
            </a:r>
            <a:r>
              <a:rPr lang="en-US" sz="2400" err="1"/>
              <a:t>orgaandonoren</a:t>
            </a:r>
            <a:endParaRPr lang="en-US" sz="2400"/>
          </a:p>
          <a:p>
            <a:pPr marL="400050" indent="-228600">
              <a:lnSpc>
                <a:spcPct val="90000"/>
              </a:lnSpc>
              <a:spcAft>
                <a:spcPts val="600"/>
              </a:spcAft>
              <a:buFont typeface="Arial" panose="020B0604020202020204" pitchFamily="34" charset="0"/>
              <a:buChar char="•"/>
            </a:pPr>
            <a:endParaRPr lang="en-US" sz="2400"/>
          </a:p>
          <a:p>
            <a:pPr marL="400050" indent="-228600">
              <a:lnSpc>
                <a:spcPct val="90000"/>
              </a:lnSpc>
              <a:spcAft>
                <a:spcPts val="600"/>
              </a:spcAft>
              <a:buFont typeface="Arial" panose="020B0604020202020204" pitchFamily="34" charset="0"/>
              <a:buChar char="•"/>
            </a:pPr>
            <a:r>
              <a:rPr lang="en-US" sz="2400" err="1"/>
              <a:t>Eurotransplant</a:t>
            </a:r>
            <a:endParaRPr lang="en-US" sz="2400"/>
          </a:p>
          <a:p>
            <a:pPr marL="57150" indent="-228600">
              <a:lnSpc>
                <a:spcPct val="90000"/>
              </a:lnSpc>
              <a:spcAft>
                <a:spcPts val="600"/>
              </a:spcAft>
              <a:buFont typeface="Arial" panose="020B0604020202020204" pitchFamily="34" charset="0"/>
              <a:buChar char="•"/>
            </a:pPr>
            <a:endParaRPr lang="en-US" sz="2400"/>
          </a:p>
          <a:p>
            <a:pPr marL="400050" indent="-228600">
              <a:lnSpc>
                <a:spcPct val="90000"/>
              </a:lnSpc>
              <a:spcAft>
                <a:spcPts val="600"/>
              </a:spcAft>
              <a:buFont typeface="Arial" panose="020B0604020202020204" pitchFamily="34" charset="0"/>
              <a:buChar char="•"/>
            </a:pPr>
            <a:r>
              <a:rPr lang="en-US" sz="2400" err="1"/>
              <a:t>Toewijzen</a:t>
            </a:r>
            <a:r>
              <a:rPr lang="en-US" sz="2400"/>
              <a:t> van </a:t>
            </a:r>
            <a:r>
              <a:rPr lang="en-US" sz="2400" err="1"/>
              <a:t>een</a:t>
            </a:r>
            <a:r>
              <a:rPr lang="en-US" sz="2400"/>
              <a:t> </a:t>
            </a:r>
            <a:r>
              <a:rPr lang="en-US" sz="2400" err="1"/>
              <a:t>nier</a:t>
            </a:r>
            <a:r>
              <a:rPr lang="en-US" sz="2400"/>
              <a:t> met </a:t>
            </a:r>
            <a:r>
              <a:rPr lang="en-US" sz="2400" err="1"/>
              <a:t>puntensysteem</a:t>
            </a:r>
            <a:endParaRPr lang="en-US" sz="2400"/>
          </a:p>
          <a:p>
            <a:pPr marL="400050" indent="-228600">
              <a:lnSpc>
                <a:spcPct val="90000"/>
              </a:lnSpc>
              <a:spcAft>
                <a:spcPts val="600"/>
              </a:spcAft>
              <a:buFont typeface="Arial" panose="020B0604020202020204" pitchFamily="34" charset="0"/>
              <a:buChar char="•"/>
            </a:pPr>
            <a:endParaRPr lang="en-US" sz="2400"/>
          </a:p>
          <a:p>
            <a:pPr marL="400050" indent="-228600">
              <a:lnSpc>
                <a:spcPct val="90000"/>
              </a:lnSpc>
              <a:spcAft>
                <a:spcPts val="600"/>
              </a:spcAft>
              <a:buFont typeface="Arial" panose="020B0604020202020204" pitchFamily="34" charset="0"/>
              <a:buChar char="•"/>
            </a:pPr>
            <a:r>
              <a:rPr lang="en-US" sz="2400" err="1"/>
              <a:t>Wachtlijst</a:t>
            </a:r>
            <a:r>
              <a:rPr lang="en-US" sz="2400"/>
              <a:t>  - dialyse is </a:t>
            </a:r>
            <a:r>
              <a:rPr lang="en-US" sz="2400" err="1"/>
              <a:t>meestal</a:t>
            </a:r>
            <a:r>
              <a:rPr lang="en-US" sz="2400"/>
              <a:t> </a:t>
            </a:r>
            <a:r>
              <a:rPr lang="en-US" sz="2400" err="1"/>
              <a:t>nodig</a:t>
            </a:r>
            <a:endParaRPr lang="en-US" sz="2400"/>
          </a:p>
          <a:p>
            <a:pPr marL="171450">
              <a:lnSpc>
                <a:spcPct val="90000"/>
              </a:lnSpc>
              <a:spcAft>
                <a:spcPts val="600"/>
              </a:spcAft>
            </a:pPr>
            <a:endParaRPr lang="en-US" sz="2400"/>
          </a:p>
          <a:p>
            <a:pPr marL="342900" indent="-228600">
              <a:lnSpc>
                <a:spcPct val="90000"/>
              </a:lnSpc>
              <a:spcAft>
                <a:spcPts val="600"/>
              </a:spcAft>
              <a:buFont typeface="Arial" panose="020B0604020202020204" pitchFamily="34" charset="0"/>
              <a:buChar char="•"/>
            </a:pPr>
            <a:r>
              <a:rPr lang="en-US" sz="2400" err="1"/>
              <a:t>Donorwet</a:t>
            </a:r>
            <a:r>
              <a:rPr lang="en-US" sz="2400"/>
              <a:t> </a:t>
            </a:r>
          </a:p>
          <a:p>
            <a:pPr indent="-228600">
              <a:lnSpc>
                <a:spcPct val="90000"/>
              </a:lnSpc>
              <a:spcAft>
                <a:spcPts val="600"/>
              </a:spcAft>
              <a:buFont typeface="Arial" panose="020B0604020202020204" pitchFamily="34" charset="0"/>
              <a:buChar char="•"/>
            </a:pPr>
            <a:endParaRPr lang="en-US" sz="2000">
              <a:solidFill>
                <a:schemeClr val="tx1">
                  <a:lumMod val="65000"/>
                  <a:lumOff val="35000"/>
                </a:schemeClr>
              </a:solidFill>
            </a:endParaRPr>
          </a:p>
          <a:p>
            <a:pPr marL="285750" indent="-228600">
              <a:lnSpc>
                <a:spcPct val="90000"/>
              </a:lnSpc>
              <a:spcAft>
                <a:spcPts val="600"/>
              </a:spcAft>
              <a:buFont typeface="Arial" panose="020B0604020202020204" pitchFamily="34" charset="0"/>
              <a:buChar char="•"/>
            </a:pPr>
            <a:endParaRPr lang="en-US" sz="2000">
              <a:solidFill>
                <a:schemeClr val="tx1">
                  <a:lumMod val="65000"/>
                  <a:lumOff val="35000"/>
                </a:schemeClr>
              </a:solidFill>
            </a:endParaRPr>
          </a:p>
          <a:p>
            <a:pPr marL="285750" indent="-228600">
              <a:lnSpc>
                <a:spcPct val="90000"/>
              </a:lnSpc>
              <a:spcAft>
                <a:spcPts val="600"/>
              </a:spcAft>
              <a:buFont typeface="Arial" panose="020B0604020202020204" pitchFamily="34" charset="0"/>
              <a:buChar char="•"/>
            </a:pPr>
            <a:endParaRPr lang="en-US" sz="2000">
              <a:solidFill>
                <a:schemeClr val="tx1">
                  <a:lumMod val="65000"/>
                  <a:lumOff val="35000"/>
                </a:schemeClr>
              </a:solidFill>
            </a:endParaRPr>
          </a:p>
        </p:txBody>
      </p:sp>
      <p:sp>
        <p:nvSpPr>
          <p:cNvPr id="30" name="Rectangle 11">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kaart&#10;&#10;Automatisch gegenereerde beschrijving">
            <a:extLst>
              <a:ext uri="{FF2B5EF4-FFF2-40B4-BE49-F238E27FC236}">
                <a16:creationId xmlns:a16="http://schemas.microsoft.com/office/drawing/2014/main" id="{AB652B6D-2BC2-4693-8116-701CFBE1F3D6}"/>
              </a:ext>
            </a:extLst>
          </p:cNvPr>
          <p:cNvPicPr>
            <a:picLocks noChangeAspect="1"/>
          </p:cNvPicPr>
          <p:nvPr/>
        </p:nvPicPr>
        <p:blipFill rotWithShape="1">
          <a:blip r:embed="rId3"/>
          <a:srcRect l="10533" r="19253" b="1"/>
          <a:stretch/>
        </p:blipFill>
        <p:spPr>
          <a:xfrm>
            <a:off x="7461069" y="1326608"/>
            <a:ext cx="4117787" cy="4204780"/>
          </a:xfrm>
          <a:prstGeom prst="rect">
            <a:avLst/>
          </a:prstGeom>
        </p:spPr>
      </p:pic>
      <p:pic>
        <p:nvPicPr>
          <p:cNvPr id="4" name="Picture 3" descr="Afbeelding met Lettertype, logo, tekst, Graphics&#10;&#10;Door AI gegenereerde inhoud is mogelijk onjuist.">
            <a:extLst>
              <a:ext uri="{FF2B5EF4-FFF2-40B4-BE49-F238E27FC236}">
                <a16:creationId xmlns:a16="http://schemas.microsoft.com/office/drawing/2014/main" id="{31C9C5EE-2BF9-5C46-3709-1A696DE50EFD}"/>
              </a:ext>
            </a:extLst>
          </p:cNvPr>
          <p:cNvPicPr>
            <a:picLocks noChangeAspect="1"/>
          </p:cNvPicPr>
          <p:nvPr/>
        </p:nvPicPr>
        <p:blipFill>
          <a:blip r:embed="rId4"/>
          <a:stretch>
            <a:fillRect/>
          </a:stretch>
        </p:blipFill>
        <p:spPr>
          <a:xfrm>
            <a:off x="125940" y="5663202"/>
            <a:ext cx="664522" cy="1048603"/>
          </a:xfrm>
          <a:prstGeom prst="rect">
            <a:avLst/>
          </a:prstGeom>
        </p:spPr>
      </p:pic>
      <p:sp>
        <p:nvSpPr>
          <p:cNvPr id="2" name="Titel 1">
            <a:extLst>
              <a:ext uri="{FF2B5EF4-FFF2-40B4-BE49-F238E27FC236}">
                <a16:creationId xmlns:a16="http://schemas.microsoft.com/office/drawing/2014/main" id="{CC5C447A-7844-4CF1-BE29-FACFD491096D}"/>
              </a:ext>
            </a:extLst>
          </p:cNvPr>
          <p:cNvSpPr>
            <a:spLocks noGrp="1"/>
          </p:cNvSpPr>
          <p:nvPr>
            <p:ph type="title"/>
          </p:nvPr>
        </p:nvSpPr>
        <p:spPr>
          <a:xfrm>
            <a:off x="125939" y="146195"/>
            <a:ext cx="6655861" cy="1433223"/>
          </a:xfrm>
        </p:spPr>
        <p:txBody>
          <a:bodyPr vert="horz" lIns="91440" tIns="45720" rIns="91440" bIns="45720" rtlCol="0" anchor="b">
            <a:noAutofit/>
          </a:bodyPr>
          <a:lstStyle/>
          <a:p>
            <a:pPr algn="ctr"/>
            <a:r>
              <a:rPr lang="en-US" sz="4000" kern="1200" err="1">
                <a:latin typeface="+mj-lt"/>
                <a:ea typeface="+mj-ea"/>
                <a:cs typeface="+mj-cs"/>
              </a:rPr>
              <a:t>Transplantatie</a:t>
            </a:r>
            <a:r>
              <a:rPr lang="en-US" sz="4000" kern="1200">
                <a:latin typeface="+mj-lt"/>
                <a:ea typeface="+mj-ea"/>
                <a:cs typeface="+mj-cs"/>
              </a:rPr>
              <a:t> met </a:t>
            </a:r>
            <a:r>
              <a:rPr lang="en-US" sz="4000" kern="1200" err="1">
                <a:latin typeface="+mj-lt"/>
                <a:ea typeface="+mj-ea"/>
                <a:cs typeface="+mj-cs"/>
              </a:rPr>
              <a:t>nier</a:t>
            </a:r>
            <a:r>
              <a:rPr lang="en-US" sz="4000" kern="1200">
                <a:latin typeface="+mj-lt"/>
                <a:ea typeface="+mj-ea"/>
                <a:cs typeface="+mj-cs"/>
              </a:rPr>
              <a:t> van </a:t>
            </a:r>
            <a:r>
              <a:rPr lang="en-US" sz="4000" kern="1200" err="1">
                <a:latin typeface="+mj-lt"/>
                <a:ea typeface="+mj-ea"/>
                <a:cs typeface="+mj-cs"/>
              </a:rPr>
              <a:t>overleden</a:t>
            </a:r>
            <a:r>
              <a:rPr lang="en-US" sz="4000" kern="1200">
                <a:latin typeface="+mj-lt"/>
                <a:ea typeface="+mj-ea"/>
                <a:cs typeface="+mj-cs"/>
              </a:rPr>
              <a:t> donor</a:t>
            </a:r>
          </a:p>
        </p:txBody>
      </p:sp>
      <p:sp>
        <p:nvSpPr>
          <p:cNvPr id="6" name="Tekstvak 5">
            <a:extLst>
              <a:ext uri="{FF2B5EF4-FFF2-40B4-BE49-F238E27FC236}">
                <a16:creationId xmlns:a16="http://schemas.microsoft.com/office/drawing/2014/main" id="{8645826C-4DB8-2550-FFEC-5500C094405E}"/>
              </a:ext>
            </a:extLst>
          </p:cNvPr>
          <p:cNvSpPr txBox="1"/>
          <p:nvPr/>
        </p:nvSpPr>
        <p:spPr>
          <a:xfrm>
            <a:off x="7898297" y="309361"/>
            <a:ext cx="3547388" cy="707886"/>
          </a:xfrm>
          <a:prstGeom prst="rect">
            <a:avLst/>
          </a:prstGeom>
          <a:noFill/>
        </p:spPr>
        <p:txBody>
          <a:bodyPr wrap="square" rtlCol="0">
            <a:spAutoFit/>
          </a:bodyPr>
          <a:lstStyle/>
          <a:p>
            <a:r>
              <a:rPr lang="nl-NL" sz="4000"/>
              <a:t>Postmortaal</a:t>
            </a:r>
          </a:p>
        </p:txBody>
      </p:sp>
    </p:spTree>
    <p:extLst>
      <p:ext uri="{BB962C8B-B14F-4D97-AF65-F5344CB8AC3E}">
        <p14:creationId xmlns:p14="http://schemas.microsoft.com/office/powerpoint/2010/main" val="108253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A7171-D6F6-4DEA-A433-7441BEAA2767}"/>
              </a:ext>
            </a:extLst>
          </p:cNvPr>
          <p:cNvSpPr>
            <a:spLocks noGrp="1"/>
          </p:cNvSpPr>
          <p:nvPr>
            <p:ph type="title"/>
          </p:nvPr>
        </p:nvSpPr>
        <p:spPr>
          <a:xfrm>
            <a:off x="397565" y="-826265"/>
            <a:ext cx="11533702" cy="3012874"/>
          </a:xfrm>
        </p:spPr>
        <p:txBody>
          <a:bodyPr>
            <a:normAutofit/>
          </a:bodyPr>
          <a:lstStyle/>
          <a:p>
            <a:pPr algn="ctr"/>
            <a:r>
              <a:rPr lang="nl-NL" sz="4000"/>
              <a:t>Transplantatie met nier van overleden donor</a:t>
            </a:r>
          </a:p>
        </p:txBody>
      </p:sp>
      <p:sp>
        <p:nvSpPr>
          <p:cNvPr id="4" name="Rechthoek 3">
            <a:extLst>
              <a:ext uri="{FF2B5EF4-FFF2-40B4-BE49-F238E27FC236}">
                <a16:creationId xmlns:a16="http://schemas.microsoft.com/office/drawing/2014/main" id="{4EDEBB45-1379-4F1C-8419-66E955B90186}"/>
              </a:ext>
            </a:extLst>
          </p:cNvPr>
          <p:cNvSpPr/>
          <p:nvPr/>
        </p:nvSpPr>
        <p:spPr>
          <a:xfrm>
            <a:off x="4738255" y="1045030"/>
            <a:ext cx="7904318" cy="5262979"/>
          </a:xfrm>
          <a:prstGeom prst="rect">
            <a:avLst/>
          </a:prstGeom>
        </p:spPr>
        <p:txBody>
          <a:bodyPr wrap="square">
            <a:spAutoFit/>
          </a:bodyPr>
          <a:lstStyle/>
          <a:p>
            <a:endParaRPr lang="nl-NL" sz="2400" b="1"/>
          </a:p>
          <a:p>
            <a:r>
              <a:rPr lang="nl-NL" sz="2400" b="1"/>
              <a:t>Voordelen</a:t>
            </a:r>
            <a:r>
              <a:rPr lang="nl-NL" sz="2400"/>
              <a:t>:</a:t>
            </a:r>
          </a:p>
          <a:p>
            <a:pPr>
              <a:lnSpc>
                <a:spcPct val="150000"/>
              </a:lnSpc>
              <a:buFont typeface="Arial" pitchFamily="34" charset="0"/>
              <a:buChar char="•"/>
            </a:pPr>
            <a:r>
              <a:rPr lang="nl-NL" sz="2400"/>
              <a:t> Donornier gaat gemiddeld 10 - 15 jaar mee</a:t>
            </a:r>
          </a:p>
          <a:p>
            <a:pPr>
              <a:lnSpc>
                <a:spcPct val="150000"/>
              </a:lnSpc>
              <a:buFont typeface="Arial" pitchFamily="34" charset="0"/>
              <a:buChar char="•"/>
            </a:pPr>
            <a:r>
              <a:rPr lang="nl-NL" sz="2400"/>
              <a:t> Kwaliteit van leven beter dan bij dialyse</a:t>
            </a:r>
          </a:p>
          <a:p>
            <a:pPr>
              <a:lnSpc>
                <a:spcPct val="150000"/>
              </a:lnSpc>
              <a:buFont typeface="Arial" pitchFamily="34" charset="0"/>
              <a:buChar char="•"/>
            </a:pPr>
            <a:r>
              <a:rPr lang="nl-NL" sz="2400"/>
              <a:t> Ouderen en kinderen kortere wachttijd</a:t>
            </a:r>
            <a:endParaRPr lang="nl-NL" sz="2400" b="1"/>
          </a:p>
          <a:p>
            <a:pPr>
              <a:lnSpc>
                <a:spcPct val="250000"/>
              </a:lnSpc>
            </a:pPr>
            <a:r>
              <a:rPr lang="nl-NL" sz="2400" b="1"/>
              <a:t>Nadelen:</a:t>
            </a:r>
          </a:p>
          <a:p>
            <a:pPr>
              <a:lnSpc>
                <a:spcPct val="150000"/>
              </a:lnSpc>
              <a:buFont typeface="Arial" pitchFamily="34" charset="0"/>
              <a:buChar char="•"/>
            </a:pPr>
            <a:r>
              <a:rPr lang="nl-NL" sz="2400"/>
              <a:t> Wachtlijst vanaf start dialyse</a:t>
            </a:r>
          </a:p>
          <a:p>
            <a:pPr>
              <a:lnSpc>
                <a:spcPct val="150000"/>
              </a:lnSpc>
              <a:buFont typeface="Arial" pitchFamily="34" charset="0"/>
              <a:buChar char="•"/>
            </a:pPr>
            <a:r>
              <a:rPr lang="nl-NL" sz="2400"/>
              <a:t> Tijd van functioneren nier korter t.o.v. nier van een </a:t>
            </a:r>
          </a:p>
          <a:p>
            <a:r>
              <a:rPr lang="nl-NL" sz="2400"/>
              <a:t>   levende donor </a:t>
            </a:r>
          </a:p>
          <a:p>
            <a:endParaRPr lang="nl-NL" sz="2400" b="1"/>
          </a:p>
        </p:txBody>
      </p:sp>
      <p:pic>
        <p:nvPicPr>
          <p:cNvPr id="5" name="Picture 3">
            <a:extLst>
              <a:ext uri="{FF2B5EF4-FFF2-40B4-BE49-F238E27FC236}">
                <a16:creationId xmlns:a16="http://schemas.microsoft.com/office/drawing/2014/main" id="{98DB1D79-8544-0330-4643-4C644CE92263}"/>
              </a:ext>
            </a:extLst>
          </p:cNvPr>
          <p:cNvPicPr>
            <a:picLocks noChangeAspect="1"/>
          </p:cNvPicPr>
          <p:nvPr/>
        </p:nvPicPr>
        <p:blipFill>
          <a:blip r:embed="rId3"/>
          <a:stretch>
            <a:fillRect/>
          </a:stretch>
        </p:blipFill>
        <p:spPr>
          <a:xfrm>
            <a:off x="125940" y="5663202"/>
            <a:ext cx="664522" cy="1048603"/>
          </a:xfrm>
          <a:prstGeom prst="rect">
            <a:avLst/>
          </a:prstGeom>
        </p:spPr>
      </p:pic>
      <p:pic>
        <p:nvPicPr>
          <p:cNvPr id="3" name="Picture 2" descr="Google kan je gek maken. Aan contact met anderen via de NVN had ik echt wat  | Nierstichting">
            <a:extLst>
              <a:ext uri="{FF2B5EF4-FFF2-40B4-BE49-F238E27FC236}">
                <a16:creationId xmlns:a16="http://schemas.microsoft.com/office/drawing/2014/main" id="{5922629F-2648-0D20-C3FA-B693573FE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88" y="2328182"/>
            <a:ext cx="3421044" cy="24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0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7FFAF7-BA7C-897F-3A62-D9D2A8987474}"/>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4000" kern="1200" err="1">
                <a:solidFill>
                  <a:schemeClr val="tx1"/>
                </a:solidFill>
                <a:latin typeface="+mj-lt"/>
                <a:ea typeface="+mj-ea"/>
                <a:cs typeface="+mj-cs"/>
              </a:rPr>
              <a:t>Gemiddelde</a:t>
            </a:r>
            <a:r>
              <a:rPr lang="en-US" sz="4000" kern="1200">
                <a:solidFill>
                  <a:schemeClr val="tx1"/>
                </a:solidFill>
                <a:latin typeface="+mj-lt"/>
                <a:ea typeface="+mj-ea"/>
                <a:cs typeface="+mj-cs"/>
              </a:rPr>
              <a:t> </a:t>
            </a:r>
            <a:r>
              <a:rPr lang="en-US" sz="4000" kern="1200" err="1">
                <a:solidFill>
                  <a:schemeClr val="tx1"/>
                </a:solidFill>
                <a:latin typeface="+mj-lt"/>
                <a:ea typeface="+mj-ea"/>
                <a:cs typeface="+mj-cs"/>
              </a:rPr>
              <a:t>tijd</a:t>
            </a:r>
            <a:r>
              <a:rPr lang="en-US" sz="4000" kern="1200">
                <a:solidFill>
                  <a:schemeClr val="tx1"/>
                </a:solidFill>
                <a:latin typeface="+mj-lt"/>
                <a:ea typeface="+mj-ea"/>
                <a:cs typeface="+mj-cs"/>
              </a:rPr>
              <a:t> aan dialyse in </a:t>
            </a:r>
            <a:r>
              <a:rPr lang="en-US" sz="4000" kern="1200" err="1">
                <a:solidFill>
                  <a:schemeClr val="tx1"/>
                </a:solidFill>
                <a:latin typeface="+mj-lt"/>
                <a:ea typeface="+mj-ea"/>
                <a:cs typeface="+mj-cs"/>
              </a:rPr>
              <a:t>afwachting</a:t>
            </a:r>
            <a:r>
              <a:rPr lang="en-US" sz="4000" kern="1200">
                <a:solidFill>
                  <a:schemeClr val="tx1"/>
                </a:solidFill>
                <a:latin typeface="+mj-lt"/>
                <a:ea typeface="+mj-ea"/>
                <a:cs typeface="+mj-cs"/>
              </a:rPr>
              <a:t> van </a:t>
            </a:r>
            <a:r>
              <a:rPr lang="en-US" sz="4000" kern="1200" err="1">
                <a:solidFill>
                  <a:schemeClr val="tx1"/>
                </a:solidFill>
                <a:latin typeface="+mj-lt"/>
                <a:ea typeface="+mj-ea"/>
                <a:cs typeface="+mj-cs"/>
              </a:rPr>
              <a:t>postmortale</a:t>
            </a:r>
            <a:r>
              <a:rPr lang="en-US" sz="4000" kern="1200">
                <a:solidFill>
                  <a:schemeClr val="tx1"/>
                </a:solidFill>
                <a:latin typeface="+mj-lt"/>
                <a:ea typeface="+mj-ea"/>
                <a:cs typeface="+mj-cs"/>
              </a:rPr>
              <a:t> donor </a:t>
            </a:r>
            <a:r>
              <a:rPr lang="en-US" sz="4000" kern="1200" err="1">
                <a:solidFill>
                  <a:schemeClr val="tx1"/>
                </a:solidFill>
                <a:latin typeface="+mj-lt"/>
                <a:ea typeface="+mj-ea"/>
                <a:cs typeface="+mj-cs"/>
              </a:rPr>
              <a:t>nier</a:t>
            </a:r>
            <a:endParaRPr lang="en-US" sz="4000" kern="1200">
              <a:solidFill>
                <a:schemeClr val="tx1"/>
              </a:solidFill>
              <a:latin typeface="+mj-lt"/>
              <a:ea typeface="+mj-ea"/>
              <a:cs typeface="+mj-cs"/>
            </a:endParaRPr>
          </a:p>
        </p:txBody>
      </p:sp>
      <p:pic>
        <p:nvPicPr>
          <p:cNvPr id="3" name="Picture 3">
            <a:extLst>
              <a:ext uri="{FF2B5EF4-FFF2-40B4-BE49-F238E27FC236}">
                <a16:creationId xmlns:a16="http://schemas.microsoft.com/office/drawing/2014/main" id="{81AE9C63-63C5-802A-C4FB-D8C736693595}"/>
              </a:ext>
            </a:extLst>
          </p:cNvPr>
          <p:cNvPicPr>
            <a:picLocks noChangeAspect="1"/>
          </p:cNvPicPr>
          <p:nvPr/>
        </p:nvPicPr>
        <p:blipFill>
          <a:blip r:embed="rId3"/>
          <a:stretch>
            <a:fillRect/>
          </a:stretch>
        </p:blipFill>
        <p:spPr>
          <a:xfrm>
            <a:off x="125940" y="5663202"/>
            <a:ext cx="664522" cy="1048603"/>
          </a:xfrm>
          <a:prstGeom prst="rect">
            <a:avLst/>
          </a:prstGeom>
        </p:spPr>
      </p:pic>
      <p:graphicFrame>
        <p:nvGraphicFramePr>
          <p:cNvPr id="11" name="Tijdelijke aanduiding voor inhoud 10">
            <a:extLst>
              <a:ext uri="{FF2B5EF4-FFF2-40B4-BE49-F238E27FC236}">
                <a16:creationId xmlns:a16="http://schemas.microsoft.com/office/drawing/2014/main" id="{B5E54163-44B6-F94C-2F28-9E9133CF0A77}"/>
              </a:ext>
            </a:extLst>
          </p:cNvPr>
          <p:cNvGraphicFramePr>
            <a:graphicFrameLocks noGrp="1"/>
          </p:cNvGraphicFramePr>
          <p:nvPr>
            <p:ph idx="1"/>
            <p:extLst>
              <p:ext uri="{D42A27DB-BD31-4B8C-83A1-F6EECF244321}">
                <p14:modId xmlns:p14="http://schemas.microsoft.com/office/powerpoint/2010/main" val="693918711"/>
              </p:ext>
            </p:extLst>
          </p:nvPr>
        </p:nvGraphicFramePr>
        <p:xfrm>
          <a:off x="1593669" y="2201438"/>
          <a:ext cx="9261565" cy="3653312"/>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2546076">
                  <a:extLst>
                    <a:ext uri="{9D8B030D-6E8A-4147-A177-3AD203B41FA5}">
                      <a16:colId xmlns:a16="http://schemas.microsoft.com/office/drawing/2014/main" val="128918790"/>
                    </a:ext>
                  </a:extLst>
                </a:gridCol>
                <a:gridCol w="2589477">
                  <a:extLst>
                    <a:ext uri="{9D8B030D-6E8A-4147-A177-3AD203B41FA5}">
                      <a16:colId xmlns:a16="http://schemas.microsoft.com/office/drawing/2014/main" val="188504655"/>
                    </a:ext>
                  </a:extLst>
                </a:gridCol>
                <a:gridCol w="4126012">
                  <a:extLst>
                    <a:ext uri="{9D8B030D-6E8A-4147-A177-3AD203B41FA5}">
                      <a16:colId xmlns:a16="http://schemas.microsoft.com/office/drawing/2014/main" val="1493356709"/>
                    </a:ext>
                  </a:extLst>
                </a:gridCol>
              </a:tblGrid>
              <a:tr h="907556">
                <a:tc>
                  <a:txBody>
                    <a:bodyPr/>
                    <a:lstStyle/>
                    <a:p>
                      <a:pPr algn="l">
                        <a:lnSpc>
                          <a:spcPct val="107000"/>
                        </a:lnSpc>
                        <a:spcAft>
                          <a:spcPts val="800"/>
                        </a:spcAft>
                        <a:buNone/>
                      </a:pPr>
                      <a:r>
                        <a:rPr lang="nl-NL" sz="2200" b="1" kern="100" cap="all" spc="60">
                          <a:solidFill>
                            <a:schemeClr val="tx1"/>
                          </a:solidFill>
                          <a:effectLst/>
                        </a:rPr>
                        <a:t>Bloedgroep</a:t>
                      </a:r>
                      <a:endParaRPr lang="nl-NL" sz="2200" b="1" kern="100"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6412" marR="256412" marT="256412" marB="256412">
                    <a:lnL w="12700" cmpd="sng">
                      <a:noFill/>
                    </a:lnL>
                    <a:lnR w="12700" cmpd="sng">
                      <a:noFill/>
                    </a:lnR>
                    <a:lnT w="12700" cmpd="sng">
                      <a:noFill/>
                    </a:lnT>
                    <a:lnB w="38100" cmpd="sng">
                      <a:noFill/>
                    </a:lnB>
                    <a:solidFill>
                      <a:schemeClr val="bg1">
                        <a:lumMod val="95000"/>
                      </a:schemeClr>
                    </a:solidFill>
                  </a:tcPr>
                </a:tc>
                <a:tc>
                  <a:txBody>
                    <a:bodyPr/>
                    <a:lstStyle/>
                    <a:p>
                      <a:pPr algn="l">
                        <a:lnSpc>
                          <a:spcPct val="107000"/>
                        </a:lnSpc>
                        <a:spcAft>
                          <a:spcPts val="800"/>
                        </a:spcAft>
                        <a:buNone/>
                      </a:pPr>
                      <a:r>
                        <a:rPr lang="nl-NL" sz="2200" b="1" kern="100" cap="all" spc="60">
                          <a:solidFill>
                            <a:schemeClr val="tx1"/>
                          </a:solidFill>
                          <a:effectLst/>
                        </a:rPr>
                        <a:t>Old </a:t>
                      </a:r>
                      <a:r>
                        <a:rPr lang="nl-NL" sz="2200" b="1" kern="100" cap="all" spc="60" err="1">
                          <a:solidFill>
                            <a:schemeClr val="tx1"/>
                          </a:solidFill>
                          <a:effectLst/>
                        </a:rPr>
                        <a:t>for</a:t>
                      </a:r>
                      <a:r>
                        <a:rPr lang="nl-NL" sz="2200" b="1" kern="100" cap="all" spc="60">
                          <a:solidFill>
                            <a:schemeClr val="tx1"/>
                          </a:solidFill>
                          <a:effectLst/>
                        </a:rPr>
                        <a:t> </a:t>
                      </a:r>
                      <a:r>
                        <a:rPr lang="nl-NL" sz="2200" b="1" kern="100" cap="all" spc="60" err="1">
                          <a:solidFill>
                            <a:schemeClr val="tx1"/>
                          </a:solidFill>
                          <a:effectLst/>
                        </a:rPr>
                        <a:t>old</a:t>
                      </a:r>
                      <a:r>
                        <a:rPr lang="nl-NL" sz="2200" b="1" kern="100" cap="all" spc="60">
                          <a:solidFill>
                            <a:schemeClr val="tx1"/>
                          </a:solidFill>
                          <a:effectLst/>
                        </a:rPr>
                        <a:t> </a:t>
                      </a:r>
                      <a:endParaRPr lang="nl-NL" sz="2200" b="1" kern="100"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6412" marR="256412" marT="256412" marB="256412">
                    <a:lnL w="12700" cmpd="sng">
                      <a:noFill/>
                    </a:lnL>
                    <a:lnR w="12700" cmpd="sng">
                      <a:noFill/>
                    </a:lnR>
                    <a:lnT w="12700" cmpd="sng">
                      <a:noFill/>
                    </a:lnT>
                    <a:lnB w="38100" cmpd="sng">
                      <a:noFill/>
                    </a:lnB>
                    <a:solidFill>
                      <a:schemeClr val="bg1">
                        <a:lumMod val="95000"/>
                      </a:schemeClr>
                    </a:solidFill>
                  </a:tcPr>
                </a:tc>
                <a:tc>
                  <a:txBody>
                    <a:bodyPr/>
                    <a:lstStyle/>
                    <a:p>
                      <a:pPr algn="l">
                        <a:lnSpc>
                          <a:spcPct val="107000"/>
                        </a:lnSpc>
                        <a:spcAft>
                          <a:spcPts val="800"/>
                        </a:spcAft>
                        <a:buNone/>
                      </a:pPr>
                      <a:r>
                        <a:rPr lang="nl-NL" sz="2200" b="1" kern="100" cap="all" spc="60">
                          <a:solidFill>
                            <a:schemeClr val="tx1"/>
                          </a:solidFill>
                          <a:effectLst/>
                        </a:rPr>
                        <a:t>Standaardprogramma</a:t>
                      </a:r>
                      <a:endParaRPr lang="nl-NL" sz="2200" b="1" kern="100"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6412" marR="256412" marT="256412" marB="256412">
                    <a:lnL w="12700" cmpd="sng">
                      <a:noFill/>
                    </a:lnL>
                    <a:lnR w="12700" cmpd="sng">
                      <a:noFill/>
                    </a:lnR>
                    <a:lnT w="12700" cmpd="sng">
                      <a:noFill/>
                    </a:lnT>
                    <a:lnB w="38100" cmpd="sng">
                      <a:noFill/>
                    </a:lnB>
                    <a:solidFill>
                      <a:schemeClr val="bg1">
                        <a:lumMod val="95000"/>
                      </a:schemeClr>
                    </a:solidFill>
                  </a:tcPr>
                </a:tc>
                <a:extLst>
                  <a:ext uri="{0D108BD9-81ED-4DB2-BD59-A6C34878D82A}">
                    <a16:rowId xmlns:a16="http://schemas.microsoft.com/office/drawing/2014/main" val="4070149557"/>
                  </a:ext>
                </a:extLst>
              </a:tr>
              <a:tr h="686439">
                <a:tc>
                  <a:txBody>
                    <a:bodyPr/>
                    <a:lstStyle/>
                    <a:p>
                      <a:pPr algn="l">
                        <a:lnSpc>
                          <a:spcPct val="107000"/>
                        </a:lnSpc>
                        <a:spcAft>
                          <a:spcPts val="800"/>
                        </a:spcAft>
                        <a:buNone/>
                      </a:pPr>
                      <a:r>
                        <a:rPr lang="nl-NL" sz="2200" b="1" kern="100" cap="none" spc="0">
                          <a:solidFill>
                            <a:schemeClr val="tx1"/>
                          </a:solidFill>
                          <a:effectLst/>
                        </a:rPr>
                        <a:t>A</a:t>
                      </a:r>
                      <a:endParaRPr lang="nl-NL" sz="22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1,46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2,26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70814128"/>
                  </a:ext>
                </a:extLst>
              </a:tr>
              <a:tr h="686439">
                <a:tc>
                  <a:txBody>
                    <a:bodyPr/>
                    <a:lstStyle/>
                    <a:p>
                      <a:pPr algn="l">
                        <a:lnSpc>
                          <a:spcPct val="107000"/>
                        </a:lnSpc>
                        <a:spcAft>
                          <a:spcPts val="800"/>
                        </a:spcAft>
                        <a:buNone/>
                      </a:pPr>
                      <a:r>
                        <a:rPr lang="nl-NL" sz="2200" b="1" kern="100" cap="none" spc="0">
                          <a:solidFill>
                            <a:schemeClr val="tx1"/>
                          </a:solidFill>
                          <a:effectLst/>
                        </a:rPr>
                        <a:t>AB</a:t>
                      </a:r>
                      <a:endParaRPr lang="nl-NL" sz="22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0,90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2,51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638159587"/>
                  </a:ext>
                </a:extLst>
              </a:tr>
              <a:tr h="686439">
                <a:tc>
                  <a:txBody>
                    <a:bodyPr/>
                    <a:lstStyle/>
                    <a:p>
                      <a:pPr algn="l">
                        <a:lnSpc>
                          <a:spcPct val="107000"/>
                        </a:lnSpc>
                        <a:spcAft>
                          <a:spcPts val="800"/>
                        </a:spcAft>
                        <a:buNone/>
                      </a:pPr>
                      <a:r>
                        <a:rPr lang="nl-NL" sz="2200" b="1" kern="100" cap="none" spc="0">
                          <a:solidFill>
                            <a:schemeClr val="tx1"/>
                          </a:solidFill>
                          <a:effectLst/>
                        </a:rPr>
                        <a:t>B</a:t>
                      </a:r>
                      <a:endParaRPr lang="nl-NL" sz="22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2,31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4,49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393855908"/>
                  </a:ext>
                </a:extLst>
              </a:tr>
              <a:tr h="686439">
                <a:tc>
                  <a:txBody>
                    <a:bodyPr/>
                    <a:lstStyle/>
                    <a:p>
                      <a:pPr algn="l">
                        <a:lnSpc>
                          <a:spcPct val="107000"/>
                        </a:lnSpc>
                        <a:spcAft>
                          <a:spcPts val="800"/>
                        </a:spcAft>
                        <a:buNone/>
                      </a:pPr>
                      <a:r>
                        <a:rPr lang="nl-NL" sz="2200" b="1" kern="100" cap="none" spc="0">
                          <a:solidFill>
                            <a:schemeClr val="tx1"/>
                          </a:solidFill>
                          <a:effectLst/>
                        </a:rPr>
                        <a:t>O</a:t>
                      </a:r>
                      <a:endParaRPr lang="nl-NL" sz="22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2,02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a:lnSpc>
                          <a:spcPct val="107000"/>
                        </a:lnSpc>
                        <a:spcAft>
                          <a:spcPts val="800"/>
                        </a:spcAft>
                        <a:buNone/>
                      </a:pPr>
                      <a:r>
                        <a:rPr lang="nl-NL" sz="3000" kern="100" cap="none" spc="0">
                          <a:solidFill>
                            <a:schemeClr val="tx1"/>
                          </a:solidFill>
                          <a:effectLst/>
                        </a:rPr>
                        <a:t>2,90 </a:t>
                      </a:r>
                      <a:endParaRPr lang="nl-NL" sz="3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206" marR="128206" marT="0" marB="17094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09101847"/>
                  </a:ext>
                </a:extLst>
              </a:tr>
            </a:tbl>
          </a:graphicData>
        </a:graphic>
      </p:graphicFrame>
      <p:sp>
        <p:nvSpPr>
          <p:cNvPr id="4" name="Tekstvak 3">
            <a:extLst>
              <a:ext uri="{FF2B5EF4-FFF2-40B4-BE49-F238E27FC236}">
                <a16:creationId xmlns:a16="http://schemas.microsoft.com/office/drawing/2014/main" id="{50FCAFF9-8926-FE7F-7C59-BEE19E3E8D53}"/>
              </a:ext>
            </a:extLst>
          </p:cNvPr>
          <p:cNvSpPr txBox="1"/>
          <p:nvPr/>
        </p:nvSpPr>
        <p:spPr>
          <a:xfrm>
            <a:off x="8451670" y="6125542"/>
            <a:ext cx="2899080" cy="461665"/>
          </a:xfrm>
          <a:prstGeom prst="rect">
            <a:avLst/>
          </a:prstGeom>
          <a:noFill/>
        </p:spPr>
        <p:txBody>
          <a:bodyPr wrap="square" rtlCol="0">
            <a:spAutoFit/>
          </a:bodyPr>
          <a:lstStyle/>
          <a:p>
            <a:r>
              <a:rPr lang="nl-NL" sz="2400" b="1"/>
              <a:t>Wachttijd in jaren</a:t>
            </a:r>
          </a:p>
        </p:txBody>
      </p:sp>
    </p:spTree>
    <p:extLst>
      <p:ext uri="{BB962C8B-B14F-4D97-AF65-F5344CB8AC3E}">
        <p14:creationId xmlns:p14="http://schemas.microsoft.com/office/powerpoint/2010/main" val="3351339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A28F2-8EBD-8AAA-AB69-EC0560696385}"/>
              </a:ext>
            </a:extLst>
          </p:cNvPr>
          <p:cNvSpPr>
            <a:spLocks noGrp="1"/>
          </p:cNvSpPr>
          <p:nvPr>
            <p:ph type="title"/>
          </p:nvPr>
        </p:nvSpPr>
        <p:spPr/>
        <p:txBody>
          <a:bodyPr/>
          <a:lstStyle/>
          <a:p>
            <a:r>
              <a:rPr lang="nl-NL" sz="4400"/>
              <a:t>Transplantatie met nier van levende donor</a:t>
            </a:r>
            <a:endParaRPr lang="nl-NL"/>
          </a:p>
        </p:txBody>
      </p:sp>
      <p:sp>
        <p:nvSpPr>
          <p:cNvPr id="4" name="Tekstvak 3">
            <a:extLst>
              <a:ext uri="{FF2B5EF4-FFF2-40B4-BE49-F238E27FC236}">
                <a16:creationId xmlns:a16="http://schemas.microsoft.com/office/drawing/2014/main" id="{131F8F28-880E-7FB2-9668-DF1586ACCB90}"/>
              </a:ext>
            </a:extLst>
          </p:cNvPr>
          <p:cNvSpPr txBox="1"/>
          <p:nvPr/>
        </p:nvSpPr>
        <p:spPr>
          <a:xfrm>
            <a:off x="973777" y="1389413"/>
            <a:ext cx="5973287" cy="3046988"/>
          </a:xfrm>
          <a:prstGeom prst="rect">
            <a:avLst/>
          </a:prstGeom>
          <a:noFill/>
        </p:spPr>
        <p:txBody>
          <a:bodyPr wrap="square">
            <a:spAutoFit/>
          </a:bodyPr>
          <a:lstStyle/>
          <a:p>
            <a:r>
              <a:rPr lang="nl-NL" sz="2400" b="1"/>
              <a:t>Donor: </a:t>
            </a:r>
            <a:r>
              <a:rPr lang="nl-NL" sz="2400"/>
              <a:t>familie, vriend of onbekende</a:t>
            </a:r>
          </a:p>
          <a:p>
            <a:endParaRPr lang="nl-NL" sz="2400"/>
          </a:p>
          <a:p>
            <a:pPr marL="0" indent="0">
              <a:buNone/>
            </a:pPr>
            <a:r>
              <a:rPr lang="nl-NL" sz="2400" b="1"/>
              <a:t>Voordelen:</a:t>
            </a:r>
            <a:endParaRPr lang="nl-NL" sz="2400"/>
          </a:p>
          <a:p>
            <a:pPr marL="457200" indent="-457200">
              <a:buFont typeface="Arial" panose="020B0604020202020204" pitchFamily="34" charset="0"/>
              <a:buChar char="•"/>
            </a:pPr>
            <a:r>
              <a:rPr lang="nl-NL" sz="2400"/>
              <a:t>Dialyse soms niet nodig</a:t>
            </a:r>
          </a:p>
          <a:p>
            <a:pPr marL="457200" indent="-457200">
              <a:buFont typeface="Arial" panose="020B0604020202020204" pitchFamily="34" charset="0"/>
              <a:buChar char="•"/>
            </a:pPr>
            <a:r>
              <a:rPr lang="nl-NL" sz="2400"/>
              <a:t>Korte wachttijd	</a:t>
            </a:r>
          </a:p>
          <a:p>
            <a:pPr marL="457200" indent="-457200">
              <a:buFont typeface="Arial" panose="020B0604020202020204" pitchFamily="34" charset="0"/>
              <a:buChar char="•"/>
            </a:pPr>
            <a:r>
              <a:rPr lang="nl-NL" sz="2400"/>
              <a:t>Operatie kan gepland worden</a:t>
            </a:r>
          </a:p>
          <a:p>
            <a:pPr marL="457200" indent="-457200">
              <a:buFont typeface="Arial" panose="020B0604020202020204" pitchFamily="34" charset="0"/>
              <a:buChar char="•"/>
            </a:pPr>
            <a:r>
              <a:rPr lang="nl-NL" sz="2400"/>
              <a:t>Betere conditie nier</a:t>
            </a:r>
          </a:p>
          <a:p>
            <a:pPr marL="457200" indent="-457200">
              <a:buFont typeface="Arial" panose="020B0604020202020204" pitchFamily="34" charset="0"/>
              <a:buChar char="•"/>
            </a:pPr>
            <a:r>
              <a:rPr lang="nl-NL" sz="2400"/>
              <a:t>Donornier gaat gemiddeld 20 - 25 jaar mee </a:t>
            </a:r>
          </a:p>
        </p:txBody>
      </p:sp>
      <p:sp>
        <p:nvSpPr>
          <p:cNvPr id="6" name="Tekstvak 5">
            <a:extLst>
              <a:ext uri="{FF2B5EF4-FFF2-40B4-BE49-F238E27FC236}">
                <a16:creationId xmlns:a16="http://schemas.microsoft.com/office/drawing/2014/main" id="{E62A12DA-DE16-068A-FFE5-0A6886472868}"/>
              </a:ext>
            </a:extLst>
          </p:cNvPr>
          <p:cNvSpPr txBox="1"/>
          <p:nvPr/>
        </p:nvSpPr>
        <p:spPr>
          <a:xfrm>
            <a:off x="973777" y="3429000"/>
            <a:ext cx="8182098" cy="2677656"/>
          </a:xfrm>
          <a:prstGeom prst="rect">
            <a:avLst/>
          </a:prstGeom>
          <a:noFill/>
        </p:spPr>
        <p:txBody>
          <a:bodyPr wrap="square">
            <a:spAutoFit/>
          </a:bodyPr>
          <a:lstStyle/>
          <a:p>
            <a:pPr>
              <a:lnSpc>
                <a:spcPct val="150000"/>
              </a:lnSpc>
            </a:pPr>
            <a:endParaRPr lang="nl-NL" sz="2400" b="1"/>
          </a:p>
          <a:p>
            <a:pPr>
              <a:lnSpc>
                <a:spcPct val="150000"/>
              </a:lnSpc>
            </a:pPr>
            <a:endParaRPr lang="nl-NL" sz="2400" b="1"/>
          </a:p>
          <a:p>
            <a:r>
              <a:rPr lang="nl-NL" sz="2400" b="1"/>
              <a:t>Nadelen:</a:t>
            </a:r>
          </a:p>
          <a:p>
            <a:pPr>
              <a:buFont typeface="Arial" pitchFamily="34" charset="0"/>
              <a:buChar char="•"/>
            </a:pPr>
            <a:r>
              <a:rPr lang="nl-NL" sz="2400"/>
              <a:t>    Levende donor nodig</a:t>
            </a:r>
          </a:p>
          <a:p>
            <a:pPr>
              <a:buFont typeface="Arial" pitchFamily="34" charset="0"/>
              <a:buChar char="•"/>
            </a:pPr>
            <a:r>
              <a:rPr lang="nl-NL" sz="2400"/>
              <a:t>    Moeilijk onderwerp om te bespreken </a:t>
            </a:r>
          </a:p>
          <a:p>
            <a:pPr>
              <a:buFont typeface="Arial" pitchFamily="34" charset="0"/>
              <a:buChar char="•"/>
            </a:pPr>
            <a:r>
              <a:rPr lang="nl-NL" sz="2400"/>
              <a:t>    Moeite met acceptatie</a:t>
            </a:r>
          </a:p>
        </p:txBody>
      </p:sp>
      <p:pic>
        <p:nvPicPr>
          <p:cNvPr id="8" name="Picture 8">
            <a:extLst>
              <a:ext uri="{FF2B5EF4-FFF2-40B4-BE49-F238E27FC236}">
                <a16:creationId xmlns:a16="http://schemas.microsoft.com/office/drawing/2014/main" id="{5CE7B91A-D75E-E9AE-8099-5CB9B376C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486" y="2030895"/>
            <a:ext cx="4194314" cy="2796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a:extLst>
              <a:ext uri="{FF2B5EF4-FFF2-40B4-BE49-F238E27FC236}">
                <a16:creationId xmlns:a16="http://schemas.microsoft.com/office/drawing/2014/main" id="{BBCFC1FA-C879-DA02-5162-4CE2FA5361FE}"/>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3077198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20A874-C090-06CB-A482-505DBB8AB398}"/>
              </a:ext>
            </a:extLst>
          </p:cNvPr>
          <p:cNvSpPr>
            <a:spLocks noGrp="1"/>
          </p:cNvSpPr>
          <p:nvPr>
            <p:ph type="title"/>
          </p:nvPr>
        </p:nvSpPr>
        <p:spPr>
          <a:xfrm>
            <a:off x="648929" y="557190"/>
            <a:ext cx="5181510" cy="1671569"/>
          </a:xfrm>
        </p:spPr>
        <p:txBody>
          <a:bodyPr>
            <a:normAutofit/>
          </a:bodyPr>
          <a:lstStyle/>
          <a:p>
            <a:r>
              <a:rPr lang="nl-NL" sz="4000"/>
              <a:t>Nierdonatie bij leven </a:t>
            </a:r>
            <a:br>
              <a:rPr lang="nl-NL" sz="2200">
                <a:latin typeface="+mn-lt"/>
              </a:rPr>
            </a:br>
            <a:br>
              <a:rPr lang="nl-NL" sz="2200"/>
            </a:br>
            <a:r>
              <a:rPr lang="nl-NL" sz="2200" b="1">
                <a:latin typeface="+mn-lt"/>
              </a:rPr>
              <a:t>Een gezond persoon staat een nier af aan iemand met een ernstige nierziekte</a:t>
            </a:r>
          </a:p>
        </p:txBody>
      </p:sp>
      <p:sp>
        <p:nvSpPr>
          <p:cNvPr id="3" name="Tijdelijke aanduiding voor inhoud 2">
            <a:extLst>
              <a:ext uri="{FF2B5EF4-FFF2-40B4-BE49-F238E27FC236}">
                <a16:creationId xmlns:a16="http://schemas.microsoft.com/office/drawing/2014/main" id="{169E53D8-9F4E-86C4-8AA3-C28C18323C5F}"/>
              </a:ext>
            </a:extLst>
          </p:cNvPr>
          <p:cNvSpPr>
            <a:spLocks noGrp="1"/>
          </p:cNvSpPr>
          <p:nvPr>
            <p:ph idx="1"/>
          </p:nvPr>
        </p:nvSpPr>
        <p:spPr>
          <a:xfrm>
            <a:off x="645881" y="1961147"/>
            <a:ext cx="5184557" cy="4167941"/>
          </a:xfrm>
        </p:spPr>
        <p:txBody>
          <a:bodyPr>
            <a:normAutofit/>
          </a:bodyPr>
          <a:lstStyle/>
          <a:p>
            <a:endParaRPr lang="nl-NL" sz="2400"/>
          </a:p>
          <a:p>
            <a:pPr marL="0" indent="0">
              <a:buNone/>
            </a:pPr>
            <a:endParaRPr lang="nl-NL" sz="2400"/>
          </a:p>
          <a:p>
            <a:r>
              <a:rPr lang="nl-NL" sz="2400"/>
              <a:t>Iemand kan met één nier verder leven</a:t>
            </a:r>
          </a:p>
          <a:p>
            <a:pPr marL="0" indent="0">
              <a:buNone/>
            </a:pPr>
            <a:endParaRPr lang="nl-NL" sz="2400"/>
          </a:p>
          <a:p>
            <a:r>
              <a:rPr lang="nl-NL" sz="2400"/>
              <a:t>De donor moet alle informatie krijgen om een keuze te kunnen maken</a:t>
            </a:r>
          </a:p>
        </p:txBody>
      </p:sp>
      <p:pic>
        <p:nvPicPr>
          <p:cNvPr id="12" name="Picture 2" descr="Afbeeldingsresultaat voor transplantatie levende donornier">
            <a:extLst>
              <a:ext uri="{FF2B5EF4-FFF2-40B4-BE49-F238E27FC236}">
                <a16:creationId xmlns:a16="http://schemas.microsoft.com/office/drawing/2014/main" id="{EB5A5F4C-E678-177A-6A32-43604D061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05" r="-1" b="-1"/>
          <a:stretch>
            <a:fillRect/>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Picture 3">
            <a:extLst>
              <a:ext uri="{FF2B5EF4-FFF2-40B4-BE49-F238E27FC236}">
                <a16:creationId xmlns:a16="http://schemas.microsoft.com/office/drawing/2014/main" id="{48F052F7-DD35-ACBD-1ADE-8EE7606D1022}"/>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265372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555BC-E10D-15B7-E186-FE6A4F3E85FA}"/>
              </a:ext>
            </a:extLst>
          </p:cNvPr>
          <p:cNvSpPr>
            <a:spLocks noGrp="1"/>
          </p:cNvSpPr>
          <p:nvPr>
            <p:ph type="title"/>
          </p:nvPr>
        </p:nvSpPr>
        <p:spPr>
          <a:xfrm>
            <a:off x="838199" y="1"/>
            <a:ext cx="7174833" cy="1191126"/>
          </a:xfrm>
        </p:spPr>
        <p:txBody>
          <a:bodyPr anchor="b">
            <a:normAutofit/>
          </a:bodyPr>
          <a:lstStyle/>
          <a:p>
            <a:r>
              <a:rPr lang="nl-NL" sz="4000"/>
              <a:t>Mogelijke gevolgen voor de donor</a:t>
            </a:r>
          </a:p>
        </p:txBody>
      </p:sp>
      <p:sp>
        <p:nvSpPr>
          <p:cNvPr id="3" name="Tijdelijke aanduiding voor inhoud 2">
            <a:extLst>
              <a:ext uri="{FF2B5EF4-FFF2-40B4-BE49-F238E27FC236}">
                <a16:creationId xmlns:a16="http://schemas.microsoft.com/office/drawing/2014/main" id="{FE7073F5-D27E-6894-EB9C-A95EA5E4184A}"/>
              </a:ext>
            </a:extLst>
          </p:cNvPr>
          <p:cNvSpPr>
            <a:spLocks noGrp="1"/>
          </p:cNvSpPr>
          <p:nvPr>
            <p:ph idx="1"/>
          </p:nvPr>
        </p:nvSpPr>
        <p:spPr>
          <a:xfrm>
            <a:off x="838199" y="1624264"/>
            <a:ext cx="5563211" cy="4853810"/>
          </a:xfrm>
        </p:spPr>
        <p:txBody>
          <a:bodyPr>
            <a:normAutofit/>
          </a:bodyPr>
          <a:lstStyle/>
          <a:p>
            <a:pPr rtl="0" fontAlgn="base">
              <a:buFont typeface="Arial" panose="020B0604020202020204" pitchFamily="34" charset="0"/>
              <a:buChar char="•"/>
            </a:pPr>
            <a:r>
              <a:rPr lang="en-US" sz="2400" b="0" i="0" u="none" strike="noStrike" err="1">
                <a:effectLst/>
                <a:latin typeface="Calibri" panose="020F0502020204030204" pitchFamily="34" charset="0"/>
              </a:rPr>
              <a:t>Litteken</a:t>
            </a:r>
            <a:r>
              <a:rPr lang="en-US" sz="2400" b="0" i="0" u="none" strike="noStrike">
                <a:effectLst/>
                <a:latin typeface="Calibri" panose="020F0502020204030204" pitchFamily="34" charset="0"/>
              </a:rPr>
              <a:t> van de </a:t>
            </a:r>
            <a:r>
              <a:rPr lang="en-US" sz="2400" b="0" i="0" u="none" strike="noStrike" err="1">
                <a:effectLst/>
                <a:latin typeface="Calibri" panose="020F0502020204030204" pitchFamily="34" charset="0"/>
              </a:rPr>
              <a:t>operatie</a:t>
            </a:r>
            <a:endParaRPr lang="en-US" sz="2400" b="0" i="0" u="none" strike="noStrike">
              <a:effectLst/>
              <a:latin typeface="Calibri" panose="020F0502020204030204" pitchFamily="34" charset="0"/>
            </a:endParaRPr>
          </a:p>
          <a:p>
            <a:pPr rtl="0" fontAlgn="base">
              <a:buFont typeface="Arial" panose="020B0604020202020204" pitchFamily="34" charset="0"/>
              <a:buChar char="•"/>
            </a:pPr>
            <a:r>
              <a:rPr lang="en-US" sz="2400" b="0" i="0" u="none" strike="noStrike" err="1">
                <a:effectLst/>
                <a:latin typeface="Calibri" panose="020F0502020204030204" pitchFamily="34" charset="0"/>
              </a:rPr>
              <a:t>Wondinfectie</a:t>
            </a:r>
            <a:r>
              <a:rPr lang="en-US" sz="2400" b="0" i="0">
                <a:effectLst/>
                <a:latin typeface="Calibri" panose="020F0502020204030204" pitchFamily="34" charset="0"/>
              </a:rPr>
              <a:t>​</a:t>
            </a: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err="1">
                <a:effectLst/>
                <a:latin typeface="Calibri" panose="020F0502020204030204" pitchFamily="34" charset="0"/>
              </a:rPr>
              <a:t>Trombose</a:t>
            </a:r>
            <a:r>
              <a:rPr lang="en-US" sz="2400" b="0" i="0">
                <a:effectLst/>
                <a:latin typeface="Calibri" panose="020F0502020204030204" pitchFamily="34" charset="0"/>
              </a:rPr>
              <a:t>​</a:t>
            </a: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err="1">
                <a:effectLst/>
                <a:latin typeface="Calibri" panose="020F0502020204030204" pitchFamily="34" charset="0"/>
              </a:rPr>
              <a:t>Spierpijn</a:t>
            </a:r>
            <a:r>
              <a:rPr lang="en-US" sz="2400" b="0" i="0">
                <a:effectLst/>
                <a:latin typeface="Calibri" panose="020F0502020204030204" pitchFamily="34" charset="0"/>
              </a:rPr>
              <a:t>​</a:t>
            </a: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err="1">
                <a:effectLst/>
                <a:latin typeface="Calibri" panose="020F0502020204030204" pitchFamily="34" charset="0"/>
              </a:rPr>
              <a:t>Verminderde</a:t>
            </a:r>
            <a:r>
              <a:rPr lang="en-US" sz="2400" b="0" i="0" u="none" strike="noStrike">
                <a:effectLst/>
                <a:latin typeface="Calibri" panose="020F0502020204030204" pitchFamily="34" charset="0"/>
              </a:rPr>
              <a:t> </a:t>
            </a:r>
            <a:r>
              <a:rPr lang="en-US" sz="2400" b="0" i="0" u="none" strike="noStrike" err="1">
                <a:effectLst/>
                <a:latin typeface="Calibri" panose="020F0502020204030204" pitchFamily="34" charset="0"/>
              </a:rPr>
              <a:t>energie</a:t>
            </a:r>
            <a:r>
              <a:rPr lang="en-US" sz="2400" b="0" i="0">
                <a:effectLst/>
                <a:latin typeface="Calibri" panose="020F0502020204030204" pitchFamily="34" charset="0"/>
              </a:rPr>
              <a:t>​ / </a:t>
            </a:r>
            <a:r>
              <a:rPr lang="en-US" sz="2400" b="0" i="0" err="1">
                <a:effectLst/>
                <a:latin typeface="Calibri" panose="020F0502020204030204" pitchFamily="34" charset="0"/>
              </a:rPr>
              <a:t>vermoeidheid</a:t>
            </a:r>
            <a:endParaRPr lang="en-US" sz="2400" b="0" i="0">
              <a:effectLst/>
              <a:latin typeface="Arial" panose="020B0604020202020204" pitchFamily="34" charset="0"/>
            </a:endParaRPr>
          </a:p>
          <a:p>
            <a:pPr rtl="0" fontAlgn="base">
              <a:buFont typeface="Arial" panose="020B0604020202020204" pitchFamily="34" charset="0"/>
              <a:buChar char="•"/>
            </a:pPr>
            <a:r>
              <a:rPr lang="en-US" sz="2400" b="0" i="0" u="none" strike="noStrike" err="1">
                <a:effectLst/>
                <a:latin typeface="Calibri" panose="020F0502020204030204" pitchFamily="34" charset="0"/>
              </a:rPr>
              <a:t>Overlijden</a:t>
            </a:r>
            <a:r>
              <a:rPr lang="en-US" sz="2400" b="0" i="0" u="none" strike="noStrike">
                <a:effectLst/>
                <a:latin typeface="Calibri" panose="020F0502020204030204" pitchFamily="34" charset="0"/>
              </a:rPr>
              <a:t> (1 op 10.000)</a:t>
            </a:r>
            <a:r>
              <a:rPr lang="en-US" sz="2400" b="0" i="0">
                <a:effectLst/>
                <a:latin typeface="Calibri" panose="020F0502020204030204" pitchFamily="34" charset="0"/>
              </a:rPr>
              <a:t>​</a:t>
            </a:r>
          </a:p>
          <a:p>
            <a:pPr marL="0" indent="0" rtl="0" fontAlgn="base">
              <a:buNone/>
            </a:pPr>
            <a:endParaRPr lang="en-US" sz="2400" b="0" i="0">
              <a:effectLst/>
              <a:latin typeface="Calibri" panose="020F0502020204030204" pitchFamily="34" charset="0"/>
            </a:endParaRPr>
          </a:p>
          <a:p>
            <a:pPr marL="0" indent="0" rtl="0" fontAlgn="base">
              <a:buNone/>
            </a:pPr>
            <a:r>
              <a:rPr lang="en-US" sz="2400" err="1"/>
              <a:t>Mogelijke</a:t>
            </a:r>
            <a:r>
              <a:rPr lang="en-US" sz="2400"/>
              <a:t> </a:t>
            </a:r>
            <a:r>
              <a:rPr lang="en-US" sz="2400" err="1"/>
              <a:t>psychosociale</a:t>
            </a:r>
            <a:r>
              <a:rPr lang="en-US" sz="2400"/>
              <a:t> </a:t>
            </a:r>
            <a:r>
              <a:rPr lang="en-US" sz="2400" err="1"/>
              <a:t>gevolgen</a:t>
            </a:r>
            <a:endParaRPr lang="en-US" sz="2400" i="0">
              <a:effectLst/>
            </a:endParaRPr>
          </a:p>
          <a:p>
            <a:r>
              <a:rPr lang="nl-NL" sz="2400"/>
              <a:t>Emoties rondom donatie </a:t>
            </a:r>
          </a:p>
          <a:p>
            <a:r>
              <a:rPr lang="nl-NL" sz="2400"/>
              <a:t>Verandering relatie</a:t>
            </a:r>
          </a:p>
        </p:txBody>
      </p:sp>
      <p:pic>
        <p:nvPicPr>
          <p:cNvPr id="6" name="Picture 2" descr="Bloed geven? Zeker doen! - Gezond - magUZA">
            <a:hlinkClick r:id="rId3"/>
            <a:extLst>
              <a:ext uri="{FF2B5EF4-FFF2-40B4-BE49-F238E27FC236}">
                <a16:creationId xmlns:a16="http://schemas.microsoft.com/office/drawing/2014/main" id="{24D088BF-262F-4798-8FD8-1299D2AF7CB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8382" r="30549" b="2"/>
          <a:stretch/>
        </p:blipFill>
        <p:spPr bwMode="auto">
          <a:xfrm>
            <a:off x="7379594" y="1033278"/>
            <a:ext cx="3831173" cy="410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a:extLst>
              <a:ext uri="{FF2B5EF4-FFF2-40B4-BE49-F238E27FC236}">
                <a16:creationId xmlns:a16="http://schemas.microsoft.com/office/drawing/2014/main" id="{B0F9297B-5118-F613-4CAA-570AF213FA9B}"/>
              </a:ext>
            </a:extLst>
          </p:cNvPr>
          <p:cNvPicPr>
            <a:picLocks noChangeAspect="1"/>
          </p:cNvPicPr>
          <p:nvPr/>
        </p:nvPicPr>
        <p:blipFill>
          <a:blip r:embed="rId5"/>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692530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89F79A-8EFC-7026-8A1B-3ED555064A51}"/>
              </a:ext>
            </a:extLst>
          </p:cNvPr>
          <p:cNvSpPr>
            <a:spLocks noGrp="1"/>
          </p:cNvSpPr>
          <p:nvPr>
            <p:ph type="title"/>
          </p:nvPr>
        </p:nvSpPr>
        <p:spPr>
          <a:xfrm>
            <a:off x="838200" y="-1"/>
            <a:ext cx="10515600" cy="1257301"/>
          </a:xfrm>
        </p:spPr>
        <p:txBody>
          <a:bodyPr vert="horz" lIns="91440" tIns="45720" rIns="91440" bIns="45720" rtlCol="0" anchor="ctr">
            <a:normAutofit/>
          </a:bodyPr>
          <a:lstStyle/>
          <a:p>
            <a:pPr algn="ctr"/>
            <a:r>
              <a:rPr lang="en-US" sz="4000" kern="1200">
                <a:solidFill>
                  <a:schemeClr val="tx1"/>
                </a:solidFill>
                <a:latin typeface="+mj-lt"/>
                <a:ea typeface="+mj-ea"/>
                <a:cs typeface="+mj-cs"/>
              </a:rPr>
              <a:t>Wie </a:t>
            </a:r>
            <a:r>
              <a:rPr lang="en-US" sz="4000" kern="1200" err="1">
                <a:solidFill>
                  <a:schemeClr val="tx1"/>
                </a:solidFill>
                <a:latin typeface="+mj-lt"/>
                <a:ea typeface="+mj-ea"/>
                <a:cs typeface="+mj-cs"/>
              </a:rPr>
              <a:t>kan</a:t>
            </a:r>
            <a:r>
              <a:rPr lang="en-US" sz="4000" kern="1200">
                <a:solidFill>
                  <a:schemeClr val="tx1"/>
                </a:solidFill>
                <a:latin typeface="+mj-lt"/>
                <a:ea typeface="+mj-ea"/>
                <a:cs typeface="+mj-cs"/>
              </a:rPr>
              <a:t> </a:t>
            </a:r>
            <a:r>
              <a:rPr lang="en-US" sz="4000" kern="1200" err="1">
                <a:solidFill>
                  <a:schemeClr val="tx1"/>
                </a:solidFill>
                <a:latin typeface="+mj-lt"/>
                <a:ea typeface="+mj-ea"/>
                <a:cs typeface="+mj-cs"/>
              </a:rPr>
              <a:t>een</a:t>
            </a:r>
            <a:r>
              <a:rPr lang="en-US" sz="4000" kern="1200">
                <a:solidFill>
                  <a:schemeClr val="tx1"/>
                </a:solidFill>
                <a:latin typeface="+mj-lt"/>
                <a:ea typeface="+mj-ea"/>
                <a:cs typeface="+mj-cs"/>
              </a:rPr>
              <a:t> </a:t>
            </a:r>
            <a:r>
              <a:rPr lang="en-US" sz="4000" kern="1200" err="1">
                <a:solidFill>
                  <a:schemeClr val="tx1"/>
                </a:solidFill>
                <a:latin typeface="+mj-lt"/>
                <a:ea typeface="+mj-ea"/>
                <a:cs typeface="+mj-cs"/>
              </a:rPr>
              <a:t>nier</a:t>
            </a:r>
            <a:r>
              <a:rPr lang="en-US" sz="4000" kern="1200">
                <a:solidFill>
                  <a:schemeClr val="tx1"/>
                </a:solidFill>
                <a:latin typeface="+mj-lt"/>
                <a:ea typeface="+mj-ea"/>
                <a:cs typeface="+mj-cs"/>
              </a:rPr>
              <a:t> </a:t>
            </a:r>
            <a:r>
              <a:rPr lang="en-US" sz="4000" kern="1200" err="1">
                <a:solidFill>
                  <a:schemeClr val="tx1"/>
                </a:solidFill>
                <a:latin typeface="+mj-lt"/>
                <a:ea typeface="+mj-ea"/>
                <a:cs typeface="+mj-cs"/>
              </a:rPr>
              <a:t>donoren</a:t>
            </a:r>
            <a:r>
              <a:rPr lang="en-US" sz="4000" kern="1200">
                <a:solidFill>
                  <a:schemeClr val="tx1"/>
                </a:solidFill>
                <a:latin typeface="+mj-lt"/>
                <a:ea typeface="+mj-ea"/>
                <a:cs typeface="+mj-cs"/>
              </a:rPr>
              <a:t>?</a:t>
            </a:r>
          </a:p>
        </p:txBody>
      </p:sp>
      <p:pic>
        <p:nvPicPr>
          <p:cNvPr id="13" name="Picture 2">
            <a:extLst>
              <a:ext uri="{FF2B5EF4-FFF2-40B4-BE49-F238E27FC236}">
                <a16:creationId xmlns:a16="http://schemas.microsoft.com/office/drawing/2014/main" id="{13F80B8B-808F-95EF-1357-DA3E08C154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938" y="1621213"/>
            <a:ext cx="2056976" cy="2056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A symbol of a hand and a scale with a red cross&#10;&#10;AI-generated content may be incorrect.">
            <a:extLst>
              <a:ext uri="{FF2B5EF4-FFF2-40B4-BE49-F238E27FC236}">
                <a16:creationId xmlns:a16="http://schemas.microsoft.com/office/drawing/2014/main" id="{B001764F-C787-9773-635D-6C9FA7A033A2}"/>
              </a:ext>
            </a:extLst>
          </p:cNvPr>
          <p:cNvPicPr>
            <a:picLocks noChangeAspect="1"/>
          </p:cNvPicPr>
          <p:nvPr/>
        </p:nvPicPr>
        <p:blipFill>
          <a:blip r:embed="rId4"/>
          <a:stretch>
            <a:fillRect/>
          </a:stretch>
        </p:blipFill>
        <p:spPr>
          <a:xfrm>
            <a:off x="5062585" y="1834939"/>
            <a:ext cx="2056976" cy="2056976"/>
          </a:xfrm>
          <a:prstGeom prst="rect">
            <a:avLst/>
          </a:prstGeom>
        </p:spPr>
      </p:pic>
      <p:pic>
        <p:nvPicPr>
          <p:cNvPr id="12" name="Picture 12" descr="Slim sparen: zo zet je in 60 dagen €930 opzij zonder moeite | Margriet">
            <a:extLst>
              <a:ext uri="{FF2B5EF4-FFF2-40B4-BE49-F238E27FC236}">
                <a16:creationId xmlns:a16="http://schemas.microsoft.com/office/drawing/2014/main" id="{3B0B048D-E570-E2B1-03CE-0260F3C81E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41886" y="4059639"/>
            <a:ext cx="3081611" cy="2056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MI">
            <a:extLst>
              <a:ext uri="{FF2B5EF4-FFF2-40B4-BE49-F238E27FC236}">
                <a16:creationId xmlns:a16="http://schemas.microsoft.com/office/drawing/2014/main" id="{6F602BC6-F7D2-F7D2-9D97-BF41BE72F72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33739" y="1559678"/>
            <a:ext cx="4031001" cy="2267438"/>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DC76F9A9-CBA5-AA4E-590A-E97BA4D72187}"/>
              </a:ext>
            </a:extLst>
          </p:cNvPr>
          <p:cNvSpPr txBox="1"/>
          <p:nvPr/>
        </p:nvSpPr>
        <p:spPr>
          <a:xfrm>
            <a:off x="554333" y="1159548"/>
            <a:ext cx="3081611" cy="461665"/>
          </a:xfrm>
          <a:prstGeom prst="rect">
            <a:avLst/>
          </a:prstGeom>
          <a:noFill/>
        </p:spPr>
        <p:txBody>
          <a:bodyPr wrap="square" rtlCol="0">
            <a:spAutoFit/>
          </a:bodyPr>
          <a:lstStyle/>
          <a:p>
            <a:r>
              <a:rPr lang="nl-NL" sz="2400" b="1"/>
              <a:t>Leeftijd/Kinderwens</a:t>
            </a:r>
          </a:p>
        </p:txBody>
      </p:sp>
      <p:sp>
        <p:nvSpPr>
          <p:cNvPr id="16" name="Tekstvak 15">
            <a:extLst>
              <a:ext uri="{FF2B5EF4-FFF2-40B4-BE49-F238E27FC236}">
                <a16:creationId xmlns:a16="http://schemas.microsoft.com/office/drawing/2014/main" id="{B1BBD51C-E6FF-2441-DFD7-F0BCC8746293}"/>
              </a:ext>
            </a:extLst>
          </p:cNvPr>
          <p:cNvSpPr txBox="1"/>
          <p:nvPr/>
        </p:nvSpPr>
        <p:spPr>
          <a:xfrm>
            <a:off x="4775264" y="1101546"/>
            <a:ext cx="2676317" cy="830997"/>
          </a:xfrm>
          <a:prstGeom prst="rect">
            <a:avLst/>
          </a:prstGeom>
          <a:noFill/>
        </p:spPr>
        <p:txBody>
          <a:bodyPr wrap="square">
            <a:spAutoFit/>
          </a:bodyPr>
          <a:lstStyle/>
          <a:p>
            <a:r>
              <a:rPr lang="nl-NL" sz="2400" b="1"/>
              <a:t>Wilsbekwaam en emotioneel stabiel</a:t>
            </a:r>
          </a:p>
        </p:txBody>
      </p:sp>
      <p:pic>
        <p:nvPicPr>
          <p:cNvPr id="27" name="Picture 4">
            <a:extLst>
              <a:ext uri="{FF2B5EF4-FFF2-40B4-BE49-F238E27FC236}">
                <a16:creationId xmlns:a16="http://schemas.microsoft.com/office/drawing/2014/main" id="{68246C4C-966F-583A-83BD-8F92AFA2C3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73"/>
          <a:stretch/>
        </p:blipFill>
        <p:spPr bwMode="auto">
          <a:xfrm>
            <a:off x="6647347" y="4042818"/>
            <a:ext cx="3792124" cy="2056977"/>
          </a:xfrm>
          <a:prstGeom prst="rect">
            <a:avLst/>
          </a:prstGeom>
          <a:noFill/>
          <a:extLst>
            <a:ext uri="{909E8E84-426E-40DD-AFC4-6F175D3DCCD1}">
              <a14:hiddenFill xmlns:a14="http://schemas.microsoft.com/office/drawing/2010/main">
                <a:solidFill>
                  <a:srgbClr val="FFFFFF"/>
                </a:solidFill>
              </a14:hiddenFill>
            </a:ext>
          </a:extLst>
        </p:spPr>
      </p:pic>
      <p:sp>
        <p:nvSpPr>
          <p:cNvPr id="31" name="Tekstvak 30">
            <a:extLst>
              <a:ext uri="{FF2B5EF4-FFF2-40B4-BE49-F238E27FC236}">
                <a16:creationId xmlns:a16="http://schemas.microsoft.com/office/drawing/2014/main" id="{7AC87859-B8DB-19B7-2501-5AEEF17D0647}"/>
              </a:ext>
            </a:extLst>
          </p:cNvPr>
          <p:cNvSpPr txBox="1"/>
          <p:nvPr/>
        </p:nvSpPr>
        <p:spPr>
          <a:xfrm>
            <a:off x="1842297" y="4755262"/>
            <a:ext cx="3587294" cy="1938992"/>
          </a:xfrm>
          <a:prstGeom prst="rect">
            <a:avLst/>
          </a:prstGeom>
          <a:noFill/>
        </p:spPr>
        <p:txBody>
          <a:bodyPr wrap="square">
            <a:spAutoFit/>
          </a:bodyPr>
          <a:lstStyle/>
          <a:p>
            <a:endParaRPr lang="nl-NL" sz="2400" b="1"/>
          </a:p>
          <a:p>
            <a:endParaRPr lang="nl-NL" sz="2400" b="1"/>
          </a:p>
          <a:p>
            <a:endParaRPr lang="nl-NL" sz="2400" b="1"/>
          </a:p>
          <a:p>
            <a:endParaRPr lang="nl-NL" sz="2400" b="1"/>
          </a:p>
          <a:p>
            <a:r>
              <a:rPr lang="nl-NL" sz="2400" b="1"/>
              <a:t>       Niet voor geld</a:t>
            </a:r>
          </a:p>
        </p:txBody>
      </p:sp>
      <p:sp>
        <p:nvSpPr>
          <p:cNvPr id="6145" name="Tekstvak 6144">
            <a:extLst>
              <a:ext uri="{FF2B5EF4-FFF2-40B4-BE49-F238E27FC236}">
                <a16:creationId xmlns:a16="http://schemas.microsoft.com/office/drawing/2014/main" id="{48E3B624-7894-9F38-F531-351445942834}"/>
              </a:ext>
            </a:extLst>
          </p:cNvPr>
          <p:cNvSpPr txBox="1"/>
          <p:nvPr/>
        </p:nvSpPr>
        <p:spPr>
          <a:xfrm flipH="1">
            <a:off x="8796214" y="1159548"/>
            <a:ext cx="2557585" cy="461665"/>
          </a:xfrm>
          <a:prstGeom prst="rect">
            <a:avLst/>
          </a:prstGeom>
          <a:noFill/>
        </p:spPr>
        <p:txBody>
          <a:bodyPr wrap="square">
            <a:spAutoFit/>
          </a:bodyPr>
          <a:lstStyle/>
          <a:p>
            <a:r>
              <a:rPr lang="nl-NL" sz="2400" b="1"/>
              <a:t>Gezond ? Gewicht</a:t>
            </a:r>
          </a:p>
        </p:txBody>
      </p:sp>
      <p:sp>
        <p:nvSpPr>
          <p:cNvPr id="6164" name="Tekstvak 6163">
            <a:extLst>
              <a:ext uri="{FF2B5EF4-FFF2-40B4-BE49-F238E27FC236}">
                <a16:creationId xmlns:a16="http://schemas.microsoft.com/office/drawing/2014/main" id="{38D1775C-B720-B088-5B25-DCF3A99591A4}"/>
              </a:ext>
            </a:extLst>
          </p:cNvPr>
          <p:cNvSpPr txBox="1"/>
          <p:nvPr/>
        </p:nvSpPr>
        <p:spPr>
          <a:xfrm>
            <a:off x="4829911" y="3625916"/>
            <a:ext cx="5275989" cy="3046988"/>
          </a:xfrm>
          <a:prstGeom prst="rect">
            <a:avLst/>
          </a:prstGeom>
          <a:noFill/>
        </p:spPr>
        <p:txBody>
          <a:bodyPr wrap="square">
            <a:spAutoFit/>
          </a:bodyPr>
          <a:lstStyle/>
          <a:p>
            <a:endParaRPr lang="nl-NL" sz="2400" b="1"/>
          </a:p>
          <a:p>
            <a:endParaRPr lang="nl-NL" sz="2400" b="1"/>
          </a:p>
          <a:p>
            <a:endParaRPr lang="nl-NL" sz="2400" b="1"/>
          </a:p>
          <a:p>
            <a:endParaRPr lang="nl-NL" sz="2400" b="1"/>
          </a:p>
          <a:p>
            <a:endParaRPr lang="nl-NL" sz="2400" b="1"/>
          </a:p>
          <a:p>
            <a:endParaRPr lang="nl-NL" sz="2400" b="1"/>
          </a:p>
          <a:p>
            <a:endParaRPr lang="nl-NL" sz="2400" b="1"/>
          </a:p>
          <a:p>
            <a:r>
              <a:rPr lang="nl-NL" sz="2400" b="1"/>
              <a:t>                                       100% vrijwillig   </a:t>
            </a:r>
          </a:p>
        </p:txBody>
      </p:sp>
      <p:pic>
        <p:nvPicPr>
          <p:cNvPr id="6165" name="Picture 3">
            <a:extLst>
              <a:ext uri="{FF2B5EF4-FFF2-40B4-BE49-F238E27FC236}">
                <a16:creationId xmlns:a16="http://schemas.microsoft.com/office/drawing/2014/main" id="{5FD8B318-4BE1-4E85-4C82-271CCED1AC9F}"/>
              </a:ext>
            </a:extLst>
          </p:cNvPr>
          <p:cNvPicPr>
            <a:picLocks noChangeAspect="1"/>
          </p:cNvPicPr>
          <p:nvPr/>
        </p:nvPicPr>
        <p:blipFill>
          <a:blip r:embed="rId8"/>
          <a:stretch>
            <a:fillRect/>
          </a:stretch>
        </p:blipFill>
        <p:spPr>
          <a:xfrm>
            <a:off x="48662" y="5698452"/>
            <a:ext cx="664522" cy="1048603"/>
          </a:xfrm>
          <a:prstGeom prst="rect">
            <a:avLst/>
          </a:prstGeom>
        </p:spPr>
      </p:pic>
    </p:spTree>
    <p:extLst>
      <p:ext uri="{BB962C8B-B14F-4D97-AF65-F5344CB8AC3E}">
        <p14:creationId xmlns:p14="http://schemas.microsoft.com/office/powerpoint/2010/main" val="380898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umcn.nl\apps\Appsense\z364161\RedirectedFolders\Desktop\ligging-nieren-500-x-278.jpg">
            <a:extLst>
              <a:ext uri="{FF2B5EF4-FFF2-40B4-BE49-F238E27FC236}">
                <a16:creationId xmlns:a16="http://schemas.microsoft.com/office/drawing/2014/main" id="{F309AA13-A977-E2CC-59F4-448C48858BB0}"/>
              </a:ext>
            </a:extLst>
          </p:cNvPr>
          <p:cNvPicPr>
            <a:picLocks noGrp="1" noChangeAspect="1" noChangeArrowheads="1"/>
          </p:cNvPicPr>
          <p:nvPr>
            <p:ph idx="1"/>
          </p:nvPr>
        </p:nvPicPr>
        <p:blipFill>
          <a:blip r:embed="rId3" cstate="print"/>
          <a:srcRect r="1334"/>
          <a:stretch>
            <a:fillRect/>
          </a:stretch>
        </p:blipFill>
        <p:spPr bwMode="auto">
          <a:xfrm>
            <a:off x="20" y="10"/>
            <a:ext cx="12191980" cy="6857990"/>
          </a:xfrm>
          <a:prstGeom prst="rect">
            <a:avLst/>
          </a:prstGeom>
          <a:noFill/>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F069A3-BEDB-485E-A00D-ADC3C48B625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De </a:t>
            </a:r>
            <a:r>
              <a:rPr lang="en-US" sz="3600" err="1">
                <a:solidFill>
                  <a:schemeClr val="tx1">
                    <a:lumMod val="85000"/>
                    <a:lumOff val="15000"/>
                  </a:schemeClr>
                </a:solidFill>
              </a:rPr>
              <a:t>nieren</a:t>
            </a:r>
            <a:endParaRPr lang="en-US" sz="3600">
              <a:solidFill>
                <a:schemeClr val="tx1">
                  <a:lumMod val="85000"/>
                  <a:lumOff val="15000"/>
                </a:schemeClr>
              </a:solidFill>
            </a:endParaRP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fbeelding met Lettertype, logo, tekst, Graphics&#10;&#10;Door AI gegenereerde inhoud is mogelijk onjuist.">
            <a:extLst>
              <a:ext uri="{FF2B5EF4-FFF2-40B4-BE49-F238E27FC236}">
                <a16:creationId xmlns:a16="http://schemas.microsoft.com/office/drawing/2014/main" id="{81C2658C-C97B-AC3D-B6B6-F0FF08B19D0F}"/>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227629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D7497-31D8-363B-2731-F633A6FD0961}"/>
              </a:ext>
            </a:extLst>
          </p:cNvPr>
          <p:cNvSpPr>
            <a:spLocks noGrp="1"/>
          </p:cNvSpPr>
          <p:nvPr>
            <p:ph type="title"/>
          </p:nvPr>
        </p:nvSpPr>
        <p:spPr/>
        <p:txBody>
          <a:bodyPr/>
          <a:lstStyle/>
          <a:p>
            <a:r>
              <a:rPr lang="nl-NL"/>
              <a:t>Bloedgroepen  </a:t>
            </a:r>
            <a:r>
              <a:rPr lang="nl-NL" b="1"/>
              <a:t>                   </a:t>
            </a:r>
            <a:r>
              <a:rPr lang="nl-NL"/>
              <a:t>Weefseltypering</a:t>
            </a:r>
          </a:p>
        </p:txBody>
      </p:sp>
      <p:sp>
        <p:nvSpPr>
          <p:cNvPr id="6" name="Tekstvak 5">
            <a:extLst>
              <a:ext uri="{FF2B5EF4-FFF2-40B4-BE49-F238E27FC236}">
                <a16:creationId xmlns:a16="http://schemas.microsoft.com/office/drawing/2014/main" id="{F0795EA2-45F1-5D38-37FF-ADB8A6AE2FD8}"/>
              </a:ext>
            </a:extLst>
          </p:cNvPr>
          <p:cNvSpPr txBox="1"/>
          <p:nvPr/>
        </p:nvSpPr>
        <p:spPr>
          <a:xfrm>
            <a:off x="978794" y="5872766"/>
            <a:ext cx="10959921" cy="461665"/>
          </a:xfrm>
          <a:prstGeom prst="rect">
            <a:avLst/>
          </a:prstGeom>
          <a:noFill/>
        </p:spPr>
        <p:txBody>
          <a:bodyPr wrap="square" rtlCol="0">
            <a:spAutoFit/>
          </a:bodyPr>
          <a:lstStyle/>
          <a:p>
            <a:r>
              <a:rPr lang="nl-NL" sz="2400" b="1"/>
              <a:t>Resusfactor</a:t>
            </a:r>
            <a:r>
              <a:rPr lang="nl-NL" sz="2400"/>
              <a:t> + - is niet van belang                                       HLA-typering  </a:t>
            </a:r>
          </a:p>
        </p:txBody>
      </p:sp>
      <p:pic>
        <p:nvPicPr>
          <p:cNvPr id="7" name="Picture 20" descr="Realistische streepjescode voor web- en app-ontwerp. Codeset. | Premium  Vector">
            <a:extLst>
              <a:ext uri="{FF2B5EF4-FFF2-40B4-BE49-F238E27FC236}">
                <a16:creationId xmlns:a16="http://schemas.microsoft.com/office/drawing/2014/main" id="{C28ED877-BB11-B5DA-D45C-BD3DC109B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34112"/>
            <a:ext cx="5962650" cy="2981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E7C631DF-33F1-140C-2B2A-19580A8481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8693" y="1862661"/>
            <a:ext cx="481965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30AFC78-D554-CE64-AFF9-B23EE58DD4A4}"/>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1765394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F0AEA-4F25-41E1-9F61-1F8213782B99}"/>
              </a:ext>
            </a:extLst>
          </p:cNvPr>
          <p:cNvSpPr>
            <a:spLocks noGrp="1"/>
          </p:cNvSpPr>
          <p:nvPr>
            <p:ph type="title"/>
          </p:nvPr>
        </p:nvSpPr>
        <p:spPr>
          <a:xfrm>
            <a:off x="1211412" y="1"/>
            <a:ext cx="10142387" cy="1094703"/>
          </a:xfrm>
        </p:spPr>
        <p:txBody>
          <a:bodyPr>
            <a:normAutofit/>
          </a:bodyPr>
          <a:lstStyle/>
          <a:p>
            <a:r>
              <a:rPr lang="nl-NL" sz="4000"/>
              <a:t>Cross-over donatie (ruilen van donor)</a:t>
            </a:r>
          </a:p>
        </p:txBody>
      </p:sp>
      <p:sp>
        <p:nvSpPr>
          <p:cNvPr id="4" name="Tekstvak 3">
            <a:extLst>
              <a:ext uri="{FF2B5EF4-FFF2-40B4-BE49-F238E27FC236}">
                <a16:creationId xmlns:a16="http://schemas.microsoft.com/office/drawing/2014/main" id="{9B74D40A-E43C-45C0-B274-2B1E01F681FD}"/>
              </a:ext>
            </a:extLst>
          </p:cNvPr>
          <p:cNvSpPr txBox="1"/>
          <p:nvPr/>
        </p:nvSpPr>
        <p:spPr>
          <a:xfrm>
            <a:off x="1211413" y="1275189"/>
            <a:ext cx="10271768" cy="461665"/>
          </a:xfrm>
          <a:prstGeom prst="rect">
            <a:avLst/>
          </a:prstGeom>
          <a:noFill/>
        </p:spPr>
        <p:txBody>
          <a:bodyPr wrap="square" rtlCol="0">
            <a:spAutoFit/>
          </a:bodyPr>
          <a:lstStyle/>
          <a:p>
            <a:r>
              <a:rPr lang="nl-NL" sz="2400" b="1"/>
              <a:t>Een mogelijkheid wanneer de bloedgroep of weefseltypering niet past </a:t>
            </a:r>
          </a:p>
        </p:txBody>
      </p:sp>
      <p:sp>
        <p:nvSpPr>
          <p:cNvPr id="5" name="Tekstvak 4">
            <a:extLst>
              <a:ext uri="{FF2B5EF4-FFF2-40B4-BE49-F238E27FC236}">
                <a16:creationId xmlns:a16="http://schemas.microsoft.com/office/drawing/2014/main" id="{C4AC7329-8026-443D-B9AF-993EF188437D}"/>
              </a:ext>
            </a:extLst>
          </p:cNvPr>
          <p:cNvSpPr txBox="1"/>
          <p:nvPr/>
        </p:nvSpPr>
        <p:spPr>
          <a:xfrm>
            <a:off x="5254580" y="2143125"/>
            <a:ext cx="6811479" cy="5724644"/>
          </a:xfrm>
          <a:prstGeom prst="rect">
            <a:avLst/>
          </a:prstGeom>
          <a:noFill/>
        </p:spPr>
        <p:txBody>
          <a:bodyPr wrap="square" rtlCol="0">
            <a:spAutoFit/>
          </a:bodyPr>
          <a:lstStyle/>
          <a:p>
            <a:pPr marL="285750" indent="-285750">
              <a:buFont typeface="Arial" panose="020B0604020202020204" pitchFamily="34" charset="0"/>
              <a:buChar char="•"/>
            </a:pPr>
            <a:r>
              <a:rPr lang="nl-NL" sz="2200"/>
              <a:t>4 x per jaar kijken of er nieuwe matches gemaakt kunnen worden</a:t>
            </a:r>
          </a:p>
          <a:p>
            <a:pPr marL="285750" indent="-285750">
              <a:buFont typeface="Arial" panose="020B0604020202020204" pitchFamily="34" charset="0"/>
              <a:buChar char="•"/>
            </a:pPr>
            <a:endParaRPr lang="nl-NL" sz="2200"/>
          </a:p>
          <a:p>
            <a:pPr marL="285750" indent="-285750">
              <a:buFont typeface="Arial" panose="020B0604020202020204" pitchFamily="34" charset="0"/>
              <a:buChar char="•"/>
            </a:pPr>
            <a:r>
              <a:rPr lang="nl-NL" sz="2200"/>
              <a:t>Koppels blijven anoniem voor elkaar</a:t>
            </a:r>
          </a:p>
          <a:p>
            <a:endParaRPr lang="nl-NL" sz="2200"/>
          </a:p>
          <a:p>
            <a:pPr marL="285750" indent="-285750">
              <a:buFont typeface="Arial" panose="020B0604020202020204" pitchFamily="34" charset="0"/>
              <a:buChar char="•"/>
            </a:pPr>
            <a:r>
              <a:rPr lang="nl-NL" sz="2200"/>
              <a:t>Donor reist naar transplantatiecentrum ‘nieuwe’ ontvanger</a:t>
            </a:r>
          </a:p>
          <a:p>
            <a:pPr marL="285750" indent="-285750">
              <a:buFont typeface="Arial" panose="020B0604020202020204" pitchFamily="34" charset="0"/>
              <a:buChar char="•"/>
            </a:pPr>
            <a:endParaRPr lang="nl-NL" sz="2200"/>
          </a:p>
          <a:p>
            <a:pPr marL="285750" indent="-285750">
              <a:buFont typeface="Arial" panose="020B0604020202020204" pitchFamily="34" charset="0"/>
              <a:buChar char="•"/>
            </a:pPr>
            <a:r>
              <a:rPr lang="nl-NL" sz="2200"/>
              <a:t>Ontvanger blijft in eigen centrum</a:t>
            </a:r>
          </a:p>
          <a:p>
            <a:pPr marL="285750" indent="-285750">
              <a:buFont typeface="Arial" panose="020B0604020202020204" pitchFamily="34" charset="0"/>
              <a:buChar char="•"/>
            </a:pPr>
            <a:endParaRPr lang="nl-NL" sz="2200"/>
          </a:p>
          <a:p>
            <a:pPr marL="285750" indent="-285750">
              <a:buFont typeface="Arial" panose="020B0604020202020204" pitchFamily="34" charset="0"/>
              <a:buChar char="•"/>
            </a:pPr>
            <a:r>
              <a:rPr lang="nl-NL" sz="2200"/>
              <a:t>Alle operaties op dezelfde dag en tijdstip </a:t>
            </a:r>
          </a:p>
          <a:p>
            <a:endParaRPr lang="nl-NL" sz="2200"/>
          </a:p>
          <a:p>
            <a:pPr marL="285750" indent="-285750">
              <a:buFont typeface="Arial" panose="020B0604020202020204" pitchFamily="34" charset="0"/>
              <a:buChar char="•"/>
            </a:pPr>
            <a:r>
              <a:rPr lang="nl-NL" sz="2200"/>
              <a:t>Vrijwillige deelname </a:t>
            </a:r>
          </a:p>
          <a:p>
            <a:pPr marL="285750" indent="-285750">
              <a:buFont typeface="Arial" panose="020B0604020202020204" pitchFamily="34" charset="0"/>
              <a:buChar char="•"/>
            </a:pPr>
            <a:endParaRPr lang="nl-NL" sz="2200"/>
          </a:p>
          <a:p>
            <a:endParaRPr lang="nl-NL" sz="2200"/>
          </a:p>
          <a:p>
            <a:pPr marL="285750" indent="-285750">
              <a:buFont typeface="Arial" panose="020B0604020202020204" pitchFamily="34" charset="0"/>
              <a:buChar char="•"/>
            </a:pPr>
            <a:endParaRPr lang="nl-NL"/>
          </a:p>
          <a:p>
            <a:endParaRPr lang="nl-NL"/>
          </a:p>
        </p:txBody>
      </p:sp>
      <p:pic>
        <p:nvPicPr>
          <p:cNvPr id="6" name="Picture 2">
            <a:extLst>
              <a:ext uri="{FF2B5EF4-FFF2-40B4-BE49-F238E27FC236}">
                <a16:creationId xmlns:a16="http://schemas.microsoft.com/office/drawing/2014/main" id="{B7700FDF-0623-BE5F-9A14-A50630B6BB7A}"/>
              </a:ext>
            </a:extLst>
          </p:cNvPr>
          <p:cNvPicPr>
            <a:picLocks noChangeAspect="1"/>
          </p:cNvPicPr>
          <p:nvPr/>
        </p:nvPicPr>
        <p:blipFill>
          <a:blip r:embed="rId3"/>
          <a:stretch>
            <a:fillRect/>
          </a:stretch>
        </p:blipFill>
        <p:spPr>
          <a:xfrm>
            <a:off x="125940" y="5663202"/>
            <a:ext cx="664522" cy="1048603"/>
          </a:xfrm>
          <a:prstGeom prst="rect">
            <a:avLst/>
          </a:prstGeom>
        </p:spPr>
      </p:pic>
      <p:pic>
        <p:nvPicPr>
          <p:cNvPr id="8" name="Afbeelding 42">
            <a:extLst>
              <a:ext uri="{FF2B5EF4-FFF2-40B4-BE49-F238E27FC236}">
                <a16:creationId xmlns:a16="http://schemas.microsoft.com/office/drawing/2014/main" id="{86DF3EDB-48BC-41B6-B605-3DD88334B3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1413" y="1727508"/>
            <a:ext cx="3622216" cy="498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57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D1E62-91FB-4204-B773-E7D9ADE82ECB}"/>
              </a:ext>
            </a:extLst>
          </p:cNvPr>
          <p:cNvSpPr>
            <a:spLocks noGrp="1"/>
          </p:cNvSpPr>
          <p:nvPr>
            <p:ph type="title"/>
          </p:nvPr>
        </p:nvSpPr>
        <p:spPr>
          <a:xfrm>
            <a:off x="2150772" y="365125"/>
            <a:ext cx="9203028" cy="1325563"/>
          </a:xfrm>
        </p:spPr>
        <p:txBody>
          <a:bodyPr/>
          <a:lstStyle/>
          <a:p>
            <a:r>
              <a:rPr lang="nl-NL"/>
              <a:t>Domino / Anonieme donatie</a:t>
            </a:r>
          </a:p>
        </p:txBody>
      </p:sp>
      <p:grpSp>
        <p:nvGrpSpPr>
          <p:cNvPr id="3" name="Group 8">
            <a:extLst>
              <a:ext uri="{FF2B5EF4-FFF2-40B4-BE49-F238E27FC236}">
                <a16:creationId xmlns:a16="http://schemas.microsoft.com/office/drawing/2014/main" id="{B0E1050F-0AE1-4E4F-85C1-BDA888BC3B05}"/>
              </a:ext>
            </a:extLst>
          </p:cNvPr>
          <p:cNvGrpSpPr>
            <a:grpSpLocks noGrp="1" noChangeAspect="1"/>
          </p:cNvGrpSpPr>
          <p:nvPr/>
        </p:nvGrpSpPr>
        <p:grpSpPr bwMode="auto">
          <a:xfrm>
            <a:off x="2160588" y="1545694"/>
            <a:ext cx="7451724" cy="4221097"/>
            <a:chOff x="157" y="709"/>
            <a:chExt cx="5283" cy="3143"/>
          </a:xfrm>
        </p:grpSpPr>
        <p:sp>
          <p:nvSpPr>
            <p:cNvPr id="4" name="AutoShape 7">
              <a:extLst>
                <a:ext uri="{FF2B5EF4-FFF2-40B4-BE49-F238E27FC236}">
                  <a16:creationId xmlns:a16="http://schemas.microsoft.com/office/drawing/2014/main" id="{0932F0B7-1613-49EF-9D22-0563B34C158E}"/>
                </a:ext>
              </a:extLst>
            </p:cNvPr>
            <p:cNvSpPr>
              <a:spLocks noChangeAspect="1" noChangeArrowheads="1" noTextEdit="1"/>
            </p:cNvSpPr>
            <p:nvPr/>
          </p:nvSpPr>
          <p:spPr bwMode="auto">
            <a:xfrm>
              <a:off x="157" y="1332"/>
              <a:ext cx="5184" cy="2495"/>
            </a:xfrm>
            <a:prstGeom prst="rect">
              <a:avLst/>
            </a:prstGeom>
            <a:noFill/>
            <a:ln w="9525">
              <a:noFill/>
              <a:miter lim="800000"/>
              <a:headEnd/>
              <a:tailEnd/>
            </a:ln>
          </p:spPr>
          <p:txBody>
            <a:bodyPr/>
            <a:lstStyle/>
            <a:p>
              <a:endParaRPr lang="nl-NL"/>
            </a:p>
          </p:txBody>
        </p:sp>
        <p:sp>
          <p:nvSpPr>
            <p:cNvPr id="5" name="Freeform 9">
              <a:extLst>
                <a:ext uri="{FF2B5EF4-FFF2-40B4-BE49-F238E27FC236}">
                  <a16:creationId xmlns:a16="http://schemas.microsoft.com/office/drawing/2014/main" id="{9D9DBFEF-D8CF-4D4E-96A5-849EBC0F494F}"/>
                </a:ext>
              </a:extLst>
            </p:cNvPr>
            <p:cNvSpPr>
              <a:spLocks/>
            </p:cNvSpPr>
            <p:nvPr/>
          </p:nvSpPr>
          <p:spPr bwMode="auto">
            <a:xfrm>
              <a:off x="1955" y="886"/>
              <a:ext cx="865" cy="2966"/>
            </a:xfrm>
            <a:custGeom>
              <a:avLst/>
              <a:gdLst>
                <a:gd name="T0" fmla="*/ 0 w 1440"/>
                <a:gd name="T1" fmla="*/ 11 h 4933"/>
                <a:gd name="T2" fmla="*/ 0 w 1440"/>
                <a:gd name="T3" fmla="*/ 11 h 4933"/>
                <a:gd name="T4" fmla="*/ 11 w 1440"/>
                <a:gd name="T5" fmla="*/ 0 h 4933"/>
                <a:gd name="T6" fmla="*/ 56 w 1440"/>
                <a:gd name="T7" fmla="*/ 0 h 4933"/>
                <a:gd name="T8" fmla="*/ 67 w 1440"/>
                <a:gd name="T9" fmla="*/ 11 h 4933"/>
                <a:gd name="T10" fmla="*/ 67 w 1440"/>
                <a:gd name="T11" fmla="*/ 222 h 4933"/>
                <a:gd name="T12" fmla="*/ 56 w 1440"/>
                <a:gd name="T13" fmla="*/ 233 h 4933"/>
                <a:gd name="T14" fmla="*/ 11 w 1440"/>
                <a:gd name="T15" fmla="*/ 233 h 4933"/>
                <a:gd name="T16" fmla="*/ 0 w 1440"/>
                <a:gd name="T17" fmla="*/ 222 h 4933"/>
                <a:gd name="T18" fmla="*/ 0 w 1440"/>
                <a:gd name="T19" fmla="*/ 11 h 4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0"/>
                <a:gd name="T31" fmla="*/ 0 h 4933"/>
                <a:gd name="T32" fmla="*/ 1440 w 1440"/>
                <a:gd name="T33" fmla="*/ 4933 h 49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0" h="4933">
                  <a:moveTo>
                    <a:pt x="0" y="240"/>
                  </a:moveTo>
                  <a:lnTo>
                    <a:pt x="0" y="240"/>
                  </a:lnTo>
                  <a:cubicBezTo>
                    <a:pt x="0" y="107"/>
                    <a:pt x="108" y="0"/>
                    <a:pt x="241" y="0"/>
                  </a:cubicBezTo>
                  <a:lnTo>
                    <a:pt x="1200" y="0"/>
                  </a:lnTo>
                  <a:cubicBezTo>
                    <a:pt x="1333" y="0"/>
                    <a:pt x="1440" y="107"/>
                    <a:pt x="1440" y="240"/>
                  </a:cubicBezTo>
                  <a:lnTo>
                    <a:pt x="1440" y="4693"/>
                  </a:lnTo>
                  <a:cubicBezTo>
                    <a:pt x="1440" y="4826"/>
                    <a:pt x="1333" y="4933"/>
                    <a:pt x="1200" y="4933"/>
                  </a:cubicBezTo>
                  <a:lnTo>
                    <a:pt x="241" y="4933"/>
                  </a:lnTo>
                  <a:cubicBezTo>
                    <a:pt x="108" y="4933"/>
                    <a:pt x="0" y="4826"/>
                    <a:pt x="0" y="4693"/>
                  </a:cubicBezTo>
                  <a:lnTo>
                    <a:pt x="0" y="240"/>
                  </a:lnTo>
                  <a:close/>
                </a:path>
              </a:pathLst>
            </a:custGeom>
            <a:solidFill>
              <a:srgbClr val="C5F3FF"/>
            </a:solidFill>
            <a:ln w="0">
              <a:solidFill>
                <a:srgbClr val="000000"/>
              </a:solidFill>
              <a:prstDash val="solid"/>
              <a:round/>
              <a:headEnd/>
              <a:tailEnd/>
            </a:ln>
          </p:spPr>
          <p:txBody>
            <a:bodyPr/>
            <a:lstStyle/>
            <a:p>
              <a:endParaRPr lang="nl-NL"/>
            </a:p>
          </p:txBody>
        </p:sp>
        <p:sp>
          <p:nvSpPr>
            <p:cNvPr id="6" name="Freeform 10">
              <a:extLst>
                <a:ext uri="{FF2B5EF4-FFF2-40B4-BE49-F238E27FC236}">
                  <a16:creationId xmlns:a16="http://schemas.microsoft.com/office/drawing/2014/main" id="{D789694E-8238-457A-A2AA-CF6347674571}"/>
                </a:ext>
              </a:extLst>
            </p:cNvPr>
            <p:cNvSpPr>
              <a:spLocks/>
            </p:cNvSpPr>
            <p:nvPr/>
          </p:nvSpPr>
          <p:spPr bwMode="auto">
            <a:xfrm>
              <a:off x="2252" y="1086"/>
              <a:ext cx="216" cy="216"/>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1"/>
                    <a:pt x="80" y="0"/>
                    <a:pt x="180" y="0"/>
                  </a:cubicBezTo>
                  <a:cubicBezTo>
                    <a:pt x="279" y="0"/>
                    <a:pt x="360" y="81"/>
                    <a:pt x="360" y="180"/>
                  </a:cubicBezTo>
                  <a:cubicBezTo>
                    <a:pt x="360" y="280"/>
                    <a:pt x="279" y="360"/>
                    <a:pt x="180" y="360"/>
                  </a:cubicBezTo>
                  <a:cubicBezTo>
                    <a:pt x="80" y="360"/>
                    <a:pt x="0" y="280"/>
                    <a:pt x="0" y="180"/>
                  </a:cubicBezTo>
                  <a:close/>
                </a:path>
              </a:pathLst>
            </a:custGeom>
            <a:solidFill>
              <a:srgbClr val="000000"/>
            </a:solidFill>
            <a:ln w="0">
              <a:solidFill>
                <a:srgbClr val="000000"/>
              </a:solidFill>
              <a:prstDash val="solid"/>
              <a:round/>
              <a:headEnd/>
              <a:tailEnd/>
            </a:ln>
          </p:spPr>
          <p:txBody>
            <a:bodyPr/>
            <a:lstStyle/>
            <a:p>
              <a:endParaRPr lang="nl-NL"/>
            </a:p>
          </p:txBody>
        </p:sp>
        <p:sp>
          <p:nvSpPr>
            <p:cNvPr id="7" name="Freeform 11">
              <a:extLst>
                <a:ext uri="{FF2B5EF4-FFF2-40B4-BE49-F238E27FC236}">
                  <a16:creationId xmlns:a16="http://schemas.microsoft.com/office/drawing/2014/main" id="{ED5643D7-1DF3-4057-8BA0-268C558DF1E9}"/>
                </a:ext>
              </a:extLst>
            </p:cNvPr>
            <p:cNvSpPr>
              <a:spLocks/>
            </p:cNvSpPr>
            <p:nvPr/>
          </p:nvSpPr>
          <p:spPr bwMode="auto">
            <a:xfrm>
              <a:off x="2139" y="1326"/>
              <a:ext cx="441" cy="842"/>
            </a:xfrm>
            <a:custGeom>
              <a:avLst/>
              <a:gdLst>
                <a:gd name="T0" fmla="*/ 11 w 735"/>
                <a:gd name="T1" fmla="*/ 0 h 1400"/>
                <a:gd name="T2" fmla="*/ 11 w 735"/>
                <a:gd name="T3" fmla="*/ 0 h 1400"/>
                <a:gd name="T4" fmla="*/ 17 w 735"/>
                <a:gd name="T5" fmla="*/ 0 h 1400"/>
                <a:gd name="T6" fmla="*/ 17 w 735"/>
                <a:gd name="T7" fmla="*/ 0 h 1400"/>
                <a:gd name="T8" fmla="*/ 22 w 735"/>
                <a:gd name="T9" fmla="*/ 0 h 1400"/>
                <a:gd name="T10" fmla="*/ 22 w 735"/>
                <a:gd name="T11" fmla="*/ 1 h 1400"/>
                <a:gd name="T12" fmla="*/ 23 w 735"/>
                <a:gd name="T13" fmla="*/ 1 h 1400"/>
                <a:gd name="T14" fmla="*/ 25 w 735"/>
                <a:gd name="T15" fmla="*/ 1 h 1400"/>
                <a:gd name="T16" fmla="*/ 34 w 735"/>
                <a:gd name="T17" fmla="*/ 13 h 1400"/>
                <a:gd name="T18" fmla="*/ 28 w 735"/>
                <a:gd name="T19" fmla="*/ 28 h 1400"/>
                <a:gd name="T20" fmla="*/ 28 w 735"/>
                <a:gd name="T21" fmla="*/ 29 h 1400"/>
                <a:gd name="T22" fmla="*/ 28 w 735"/>
                <a:gd name="T23" fmla="*/ 15 h 1400"/>
                <a:gd name="T24" fmla="*/ 28 w 735"/>
                <a:gd name="T25" fmla="*/ 14 h 1400"/>
                <a:gd name="T26" fmla="*/ 28 w 735"/>
                <a:gd name="T27" fmla="*/ 13 h 1400"/>
                <a:gd name="T28" fmla="*/ 28 w 735"/>
                <a:gd name="T29" fmla="*/ 9 h 1400"/>
                <a:gd name="T30" fmla="*/ 28 w 735"/>
                <a:gd name="T31" fmla="*/ 9 h 1400"/>
                <a:gd name="T32" fmla="*/ 28 w 735"/>
                <a:gd name="T33" fmla="*/ 61 h 1400"/>
                <a:gd name="T34" fmla="*/ 28 w 735"/>
                <a:gd name="T35" fmla="*/ 61 h 1400"/>
                <a:gd name="T36" fmla="*/ 28 w 735"/>
                <a:gd name="T37" fmla="*/ 61 h 1400"/>
                <a:gd name="T38" fmla="*/ 23 w 735"/>
                <a:gd name="T39" fmla="*/ 66 h 1400"/>
                <a:gd name="T40" fmla="*/ 18 w 735"/>
                <a:gd name="T41" fmla="*/ 61 h 1400"/>
                <a:gd name="T42" fmla="*/ 18 w 735"/>
                <a:gd name="T43" fmla="*/ 61 h 1400"/>
                <a:gd name="T44" fmla="*/ 18 w 735"/>
                <a:gd name="T45" fmla="*/ 61 h 1400"/>
                <a:gd name="T46" fmla="*/ 18 w 735"/>
                <a:gd name="T47" fmla="*/ 31 h 1400"/>
                <a:gd name="T48" fmla="*/ 17 w 735"/>
                <a:gd name="T49" fmla="*/ 31 h 1400"/>
                <a:gd name="T50" fmla="*/ 17 w 735"/>
                <a:gd name="T51" fmla="*/ 61 h 1400"/>
                <a:gd name="T52" fmla="*/ 17 w 735"/>
                <a:gd name="T53" fmla="*/ 61 h 1400"/>
                <a:gd name="T54" fmla="*/ 17 w 735"/>
                <a:gd name="T55" fmla="*/ 61 h 1400"/>
                <a:gd name="T56" fmla="*/ 11 w 735"/>
                <a:gd name="T57" fmla="*/ 66 h 1400"/>
                <a:gd name="T58" fmla="*/ 7 w 735"/>
                <a:gd name="T59" fmla="*/ 61 h 1400"/>
                <a:gd name="T60" fmla="*/ 7 w 735"/>
                <a:gd name="T61" fmla="*/ 61 h 1400"/>
                <a:gd name="T62" fmla="*/ 7 w 735"/>
                <a:gd name="T63" fmla="*/ 61 h 1400"/>
                <a:gd name="T64" fmla="*/ 7 w 735"/>
                <a:gd name="T65" fmla="*/ 9 h 1400"/>
                <a:gd name="T66" fmla="*/ 7 w 735"/>
                <a:gd name="T67" fmla="*/ 9 h 1400"/>
                <a:gd name="T68" fmla="*/ 6 w 735"/>
                <a:gd name="T69" fmla="*/ 13 h 1400"/>
                <a:gd name="T70" fmla="*/ 6 w 735"/>
                <a:gd name="T71" fmla="*/ 14 h 1400"/>
                <a:gd name="T72" fmla="*/ 7 w 735"/>
                <a:gd name="T73" fmla="*/ 15 h 1400"/>
                <a:gd name="T74" fmla="*/ 7 w 735"/>
                <a:gd name="T75" fmla="*/ 29 h 1400"/>
                <a:gd name="T76" fmla="*/ 6 w 735"/>
                <a:gd name="T77" fmla="*/ 28 h 1400"/>
                <a:gd name="T78" fmla="*/ 1 w 735"/>
                <a:gd name="T79" fmla="*/ 13 h 1400"/>
                <a:gd name="T80" fmla="*/ 10 w 735"/>
                <a:gd name="T81" fmla="*/ 1 h 1400"/>
                <a:gd name="T82" fmla="*/ 10 w 735"/>
                <a:gd name="T83" fmla="*/ 1 h 1400"/>
                <a:gd name="T84" fmla="*/ 11 w 735"/>
                <a:gd name="T85" fmla="*/ 1 h 1400"/>
                <a:gd name="T86" fmla="*/ 11 w 735"/>
                <a:gd name="T87" fmla="*/ 0 h 1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5"/>
                <a:gd name="T133" fmla="*/ 0 h 1400"/>
                <a:gd name="T134" fmla="*/ 735 w 735"/>
                <a:gd name="T135" fmla="*/ 1400 h 1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5" h="1400">
                  <a:moveTo>
                    <a:pt x="243" y="0"/>
                  </a:moveTo>
                  <a:lnTo>
                    <a:pt x="243" y="0"/>
                  </a:lnTo>
                  <a:lnTo>
                    <a:pt x="362" y="0"/>
                  </a:lnTo>
                  <a:lnTo>
                    <a:pt x="374" y="0"/>
                  </a:lnTo>
                  <a:lnTo>
                    <a:pt x="482" y="0"/>
                  </a:lnTo>
                  <a:lnTo>
                    <a:pt x="482" y="2"/>
                  </a:lnTo>
                  <a:lnTo>
                    <a:pt x="485" y="2"/>
                  </a:lnTo>
                  <a:cubicBezTo>
                    <a:pt x="514" y="2"/>
                    <a:pt x="538" y="2"/>
                    <a:pt x="539" y="1"/>
                  </a:cubicBezTo>
                  <a:cubicBezTo>
                    <a:pt x="622" y="3"/>
                    <a:pt x="733" y="137"/>
                    <a:pt x="734" y="279"/>
                  </a:cubicBezTo>
                  <a:cubicBezTo>
                    <a:pt x="735" y="359"/>
                    <a:pt x="685" y="493"/>
                    <a:pt x="605" y="596"/>
                  </a:cubicBezTo>
                  <a:lnTo>
                    <a:pt x="598" y="605"/>
                  </a:lnTo>
                  <a:lnTo>
                    <a:pt x="598" y="325"/>
                  </a:lnTo>
                  <a:lnTo>
                    <a:pt x="603" y="309"/>
                  </a:lnTo>
                  <a:cubicBezTo>
                    <a:pt x="605" y="298"/>
                    <a:pt x="606" y="285"/>
                    <a:pt x="606" y="273"/>
                  </a:cubicBezTo>
                  <a:cubicBezTo>
                    <a:pt x="606" y="245"/>
                    <a:pt x="600" y="218"/>
                    <a:pt x="589" y="194"/>
                  </a:cubicBezTo>
                  <a:lnTo>
                    <a:pt x="587" y="191"/>
                  </a:lnTo>
                  <a:lnTo>
                    <a:pt x="587" y="1290"/>
                  </a:lnTo>
                  <a:lnTo>
                    <a:pt x="586" y="1290"/>
                  </a:lnTo>
                  <a:lnTo>
                    <a:pt x="587" y="1291"/>
                  </a:lnTo>
                  <a:cubicBezTo>
                    <a:pt x="587" y="1347"/>
                    <a:pt x="541" y="1393"/>
                    <a:pt x="485" y="1393"/>
                  </a:cubicBezTo>
                  <a:cubicBezTo>
                    <a:pt x="429" y="1393"/>
                    <a:pt x="384" y="1347"/>
                    <a:pt x="384" y="1291"/>
                  </a:cubicBezTo>
                  <a:lnTo>
                    <a:pt x="384" y="1290"/>
                  </a:lnTo>
                  <a:lnTo>
                    <a:pt x="384" y="664"/>
                  </a:lnTo>
                  <a:lnTo>
                    <a:pt x="352" y="664"/>
                  </a:lnTo>
                  <a:lnTo>
                    <a:pt x="352" y="1290"/>
                  </a:lnTo>
                  <a:lnTo>
                    <a:pt x="351" y="1290"/>
                  </a:lnTo>
                  <a:lnTo>
                    <a:pt x="352" y="1298"/>
                  </a:lnTo>
                  <a:cubicBezTo>
                    <a:pt x="352" y="1355"/>
                    <a:pt x="306" y="1400"/>
                    <a:pt x="250" y="1400"/>
                  </a:cubicBezTo>
                  <a:cubicBezTo>
                    <a:pt x="194" y="1400"/>
                    <a:pt x="149" y="1355"/>
                    <a:pt x="149" y="1298"/>
                  </a:cubicBezTo>
                  <a:lnTo>
                    <a:pt x="150" y="1290"/>
                  </a:lnTo>
                  <a:lnTo>
                    <a:pt x="149" y="1290"/>
                  </a:lnTo>
                  <a:lnTo>
                    <a:pt x="149" y="191"/>
                  </a:lnTo>
                  <a:lnTo>
                    <a:pt x="147" y="194"/>
                  </a:lnTo>
                  <a:cubicBezTo>
                    <a:pt x="136" y="218"/>
                    <a:pt x="129" y="245"/>
                    <a:pt x="129" y="273"/>
                  </a:cubicBezTo>
                  <a:cubicBezTo>
                    <a:pt x="129" y="285"/>
                    <a:pt x="131" y="298"/>
                    <a:pt x="133" y="309"/>
                  </a:cubicBezTo>
                  <a:lnTo>
                    <a:pt x="138" y="325"/>
                  </a:lnTo>
                  <a:lnTo>
                    <a:pt x="138" y="605"/>
                  </a:lnTo>
                  <a:lnTo>
                    <a:pt x="130" y="596"/>
                  </a:lnTo>
                  <a:cubicBezTo>
                    <a:pt x="50" y="493"/>
                    <a:pt x="0" y="359"/>
                    <a:pt x="1" y="279"/>
                  </a:cubicBezTo>
                  <a:cubicBezTo>
                    <a:pt x="3" y="137"/>
                    <a:pt x="114" y="3"/>
                    <a:pt x="197" y="1"/>
                  </a:cubicBezTo>
                  <a:cubicBezTo>
                    <a:pt x="197" y="1"/>
                    <a:pt x="208" y="2"/>
                    <a:pt x="224" y="2"/>
                  </a:cubicBezTo>
                  <a:lnTo>
                    <a:pt x="243" y="2"/>
                  </a:lnTo>
                  <a:lnTo>
                    <a:pt x="243" y="0"/>
                  </a:lnTo>
                  <a:close/>
                </a:path>
              </a:pathLst>
            </a:custGeom>
            <a:solidFill>
              <a:srgbClr val="000000"/>
            </a:solidFill>
            <a:ln w="0">
              <a:solidFill>
                <a:srgbClr val="000000"/>
              </a:solidFill>
              <a:prstDash val="solid"/>
              <a:round/>
              <a:headEnd/>
              <a:tailEnd/>
            </a:ln>
          </p:spPr>
          <p:txBody>
            <a:bodyPr/>
            <a:lstStyle/>
            <a:p>
              <a:endParaRPr lang="nl-NL"/>
            </a:p>
          </p:txBody>
        </p:sp>
        <p:sp>
          <p:nvSpPr>
            <p:cNvPr id="8" name="Freeform 12">
              <a:extLst>
                <a:ext uri="{FF2B5EF4-FFF2-40B4-BE49-F238E27FC236}">
                  <a16:creationId xmlns:a16="http://schemas.microsoft.com/office/drawing/2014/main" id="{D1D17E93-ECC5-4F42-9004-9B165A24EF59}"/>
                </a:ext>
              </a:extLst>
            </p:cNvPr>
            <p:cNvSpPr>
              <a:spLocks/>
            </p:cNvSpPr>
            <p:nvPr/>
          </p:nvSpPr>
          <p:spPr bwMode="auto">
            <a:xfrm>
              <a:off x="2252" y="2546"/>
              <a:ext cx="216" cy="216"/>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0"/>
                    <a:pt x="80" y="0"/>
                    <a:pt x="180" y="0"/>
                  </a:cubicBezTo>
                  <a:cubicBezTo>
                    <a:pt x="279" y="0"/>
                    <a:pt x="360" y="80"/>
                    <a:pt x="360" y="180"/>
                  </a:cubicBezTo>
                  <a:cubicBezTo>
                    <a:pt x="360" y="279"/>
                    <a:pt x="279" y="360"/>
                    <a:pt x="180" y="360"/>
                  </a:cubicBezTo>
                  <a:cubicBezTo>
                    <a:pt x="80" y="360"/>
                    <a:pt x="0" y="279"/>
                    <a:pt x="0" y="180"/>
                  </a:cubicBezTo>
                  <a:close/>
                </a:path>
              </a:pathLst>
            </a:custGeom>
            <a:solidFill>
              <a:srgbClr val="000000"/>
            </a:solidFill>
            <a:ln w="0">
              <a:solidFill>
                <a:srgbClr val="000000"/>
              </a:solidFill>
              <a:prstDash val="solid"/>
              <a:round/>
              <a:headEnd/>
              <a:tailEnd/>
            </a:ln>
          </p:spPr>
          <p:txBody>
            <a:bodyPr/>
            <a:lstStyle/>
            <a:p>
              <a:endParaRPr lang="nl-NL"/>
            </a:p>
          </p:txBody>
        </p:sp>
        <p:sp>
          <p:nvSpPr>
            <p:cNvPr id="9" name="Freeform 13">
              <a:extLst>
                <a:ext uri="{FF2B5EF4-FFF2-40B4-BE49-F238E27FC236}">
                  <a16:creationId xmlns:a16="http://schemas.microsoft.com/office/drawing/2014/main" id="{A6984D55-80E3-4FEA-8B8D-670E42F69F5E}"/>
                </a:ext>
              </a:extLst>
            </p:cNvPr>
            <p:cNvSpPr>
              <a:spLocks noEditPoints="1"/>
            </p:cNvSpPr>
            <p:nvPr/>
          </p:nvSpPr>
          <p:spPr bwMode="auto">
            <a:xfrm>
              <a:off x="2124" y="2793"/>
              <a:ext cx="480" cy="835"/>
            </a:xfrm>
            <a:custGeom>
              <a:avLst/>
              <a:gdLst>
                <a:gd name="T0" fmla="*/ 19 w 799"/>
                <a:gd name="T1" fmla="*/ 2 h 1389"/>
                <a:gd name="T2" fmla="*/ 19 w 799"/>
                <a:gd name="T3" fmla="*/ 2 h 1389"/>
                <a:gd name="T4" fmla="*/ 19 w 799"/>
                <a:gd name="T5" fmla="*/ 2 h 1389"/>
                <a:gd name="T6" fmla="*/ 19 w 799"/>
                <a:gd name="T7" fmla="*/ 2 h 1389"/>
                <a:gd name="T8" fmla="*/ 19 w 799"/>
                <a:gd name="T9" fmla="*/ 2 h 1389"/>
                <a:gd name="T10" fmla="*/ 12 w 799"/>
                <a:gd name="T11" fmla="*/ 1 h 1389"/>
                <a:gd name="T12" fmla="*/ 12 w 799"/>
                <a:gd name="T13" fmla="*/ 1 h 1389"/>
                <a:gd name="T14" fmla="*/ 18 w 799"/>
                <a:gd name="T15" fmla="*/ 1 h 1389"/>
                <a:gd name="T16" fmla="*/ 19 w 799"/>
                <a:gd name="T17" fmla="*/ 1 h 1389"/>
                <a:gd name="T18" fmla="*/ 19 w 799"/>
                <a:gd name="T19" fmla="*/ 1 h 1389"/>
                <a:gd name="T20" fmla="*/ 26 w 799"/>
                <a:gd name="T21" fmla="*/ 1 h 1389"/>
                <a:gd name="T22" fmla="*/ 37 w 799"/>
                <a:gd name="T23" fmla="*/ 35 h 1389"/>
                <a:gd name="T24" fmla="*/ 37 w 799"/>
                <a:gd name="T25" fmla="*/ 35 h 1389"/>
                <a:gd name="T26" fmla="*/ 37 w 799"/>
                <a:gd name="T27" fmla="*/ 35 h 1389"/>
                <a:gd name="T28" fmla="*/ 34 w 799"/>
                <a:gd name="T29" fmla="*/ 38 h 1389"/>
                <a:gd name="T30" fmla="*/ 30 w 799"/>
                <a:gd name="T31" fmla="*/ 35 h 1389"/>
                <a:gd name="T32" fmla="*/ 31 w 799"/>
                <a:gd name="T33" fmla="*/ 35 h 1389"/>
                <a:gd name="T34" fmla="*/ 30 w 799"/>
                <a:gd name="T35" fmla="*/ 35 h 1389"/>
                <a:gd name="T36" fmla="*/ 30 w 799"/>
                <a:gd name="T37" fmla="*/ 23 h 1389"/>
                <a:gd name="T38" fmla="*/ 29 w 799"/>
                <a:gd name="T39" fmla="*/ 15 h 1389"/>
                <a:gd name="T40" fmla="*/ 29 w 799"/>
                <a:gd name="T41" fmla="*/ 14 h 1389"/>
                <a:gd name="T42" fmla="*/ 29 w 799"/>
                <a:gd name="T43" fmla="*/ 60 h 1389"/>
                <a:gd name="T44" fmla="*/ 29 w 799"/>
                <a:gd name="T45" fmla="*/ 60 h 1389"/>
                <a:gd name="T46" fmla="*/ 29 w 799"/>
                <a:gd name="T47" fmla="*/ 60 h 1389"/>
                <a:gd name="T48" fmla="*/ 24 w 799"/>
                <a:gd name="T49" fmla="*/ 66 h 1389"/>
                <a:gd name="T50" fmla="*/ 19 w 799"/>
                <a:gd name="T51" fmla="*/ 60 h 1389"/>
                <a:gd name="T52" fmla="*/ 19 w 799"/>
                <a:gd name="T53" fmla="*/ 60 h 1389"/>
                <a:gd name="T54" fmla="*/ 19 w 799"/>
                <a:gd name="T55" fmla="*/ 60 h 1389"/>
                <a:gd name="T56" fmla="*/ 19 w 799"/>
                <a:gd name="T57" fmla="*/ 31 h 1389"/>
                <a:gd name="T58" fmla="*/ 18 w 799"/>
                <a:gd name="T59" fmla="*/ 31 h 1389"/>
                <a:gd name="T60" fmla="*/ 18 w 799"/>
                <a:gd name="T61" fmla="*/ 60 h 1389"/>
                <a:gd name="T62" fmla="*/ 18 w 799"/>
                <a:gd name="T63" fmla="*/ 60 h 1389"/>
                <a:gd name="T64" fmla="*/ 18 w 799"/>
                <a:gd name="T65" fmla="*/ 61 h 1389"/>
                <a:gd name="T66" fmla="*/ 13 w 799"/>
                <a:gd name="T67" fmla="*/ 66 h 1389"/>
                <a:gd name="T68" fmla="*/ 8 w 799"/>
                <a:gd name="T69" fmla="*/ 61 h 1389"/>
                <a:gd name="T70" fmla="*/ 8 w 799"/>
                <a:gd name="T71" fmla="*/ 60 h 1389"/>
                <a:gd name="T72" fmla="*/ 8 w 799"/>
                <a:gd name="T73" fmla="*/ 60 h 1389"/>
                <a:gd name="T74" fmla="*/ 8 w 799"/>
                <a:gd name="T75" fmla="*/ 14 h 1389"/>
                <a:gd name="T76" fmla="*/ 8 w 799"/>
                <a:gd name="T77" fmla="*/ 15 h 1389"/>
                <a:gd name="T78" fmla="*/ 7 w 799"/>
                <a:gd name="T79" fmla="*/ 23 h 1389"/>
                <a:gd name="T80" fmla="*/ 7 w 799"/>
                <a:gd name="T81" fmla="*/ 35 h 1389"/>
                <a:gd name="T82" fmla="*/ 7 w 799"/>
                <a:gd name="T83" fmla="*/ 35 h 1389"/>
                <a:gd name="T84" fmla="*/ 7 w 799"/>
                <a:gd name="T85" fmla="*/ 35 h 1389"/>
                <a:gd name="T86" fmla="*/ 4 w 799"/>
                <a:gd name="T87" fmla="*/ 38 h 1389"/>
                <a:gd name="T88" fmla="*/ 1 w 799"/>
                <a:gd name="T89" fmla="*/ 35 h 1389"/>
                <a:gd name="T90" fmla="*/ 1 w 799"/>
                <a:gd name="T91" fmla="*/ 35 h 1389"/>
                <a:gd name="T92" fmla="*/ 1 w 799"/>
                <a:gd name="T93" fmla="*/ 35 h 1389"/>
                <a:gd name="T94" fmla="*/ 12 w 799"/>
                <a:gd name="T95" fmla="*/ 1 h 1389"/>
                <a:gd name="T96" fmla="*/ 12 w 799"/>
                <a:gd name="T97" fmla="*/ 1 h 1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9"/>
                <a:gd name="T148" fmla="*/ 0 h 1389"/>
                <a:gd name="T149" fmla="*/ 799 w 799"/>
                <a:gd name="T150" fmla="*/ 1389 h 1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9" h="1389">
                  <a:moveTo>
                    <a:pt x="399" y="35"/>
                  </a:moveTo>
                  <a:lnTo>
                    <a:pt x="399" y="35"/>
                  </a:lnTo>
                  <a:lnTo>
                    <a:pt x="394" y="41"/>
                  </a:lnTo>
                  <a:lnTo>
                    <a:pt x="405" y="41"/>
                  </a:lnTo>
                  <a:lnTo>
                    <a:pt x="399" y="35"/>
                  </a:lnTo>
                  <a:close/>
                  <a:moveTo>
                    <a:pt x="254" y="2"/>
                  </a:moveTo>
                  <a:lnTo>
                    <a:pt x="254" y="2"/>
                  </a:lnTo>
                  <a:cubicBezTo>
                    <a:pt x="318" y="3"/>
                    <a:pt x="360" y="3"/>
                    <a:pt x="387" y="4"/>
                  </a:cubicBezTo>
                  <a:lnTo>
                    <a:pt x="399" y="4"/>
                  </a:lnTo>
                  <a:lnTo>
                    <a:pt x="412" y="4"/>
                  </a:lnTo>
                  <a:cubicBezTo>
                    <a:pt x="439" y="3"/>
                    <a:pt x="481" y="3"/>
                    <a:pt x="545" y="2"/>
                  </a:cubicBezTo>
                  <a:cubicBezTo>
                    <a:pt x="799" y="0"/>
                    <a:pt x="791" y="529"/>
                    <a:pt x="784" y="738"/>
                  </a:cubicBezTo>
                  <a:lnTo>
                    <a:pt x="783" y="738"/>
                  </a:lnTo>
                  <a:lnTo>
                    <a:pt x="784" y="742"/>
                  </a:lnTo>
                  <a:cubicBezTo>
                    <a:pt x="784" y="781"/>
                    <a:pt x="753" y="812"/>
                    <a:pt x="715" y="812"/>
                  </a:cubicBezTo>
                  <a:cubicBezTo>
                    <a:pt x="677" y="812"/>
                    <a:pt x="646" y="781"/>
                    <a:pt x="646" y="742"/>
                  </a:cubicBezTo>
                  <a:lnTo>
                    <a:pt x="647" y="738"/>
                  </a:lnTo>
                  <a:lnTo>
                    <a:pt x="646" y="738"/>
                  </a:lnTo>
                  <a:lnTo>
                    <a:pt x="645" y="486"/>
                  </a:lnTo>
                  <a:cubicBezTo>
                    <a:pt x="644" y="415"/>
                    <a:pt x="635" y="360"/>
                    <a:pt x="621" y="316"/>
                  </a:cubicBezTo>
                  <a:lnTo>
                    <a:pt x="615" y="301"/>
                  </a:lnTo>
                  <a:lnTo>
                    <a:pt x="615" y="1280"/>
                  </a:lnTo>
                  <a:lnTo>
                    <a:pt x="615" y="1281"/>
                  </a:lnTo>
                  <a:cubicBezTo>
                    <a:pt x="615" y="1337"/>
                    <a:pt x="570" y="1382"/>
                    <a:pt x="515" y="1382"/>
                  </a:cubicBezTo>
                  <a:cubicBezTo>
                    <a:pt x="460" y="1382"/>
                    <a:pt x="415" y="1337"/>
                    <a:pt x="415" y="1281"/>
                  </a:cubicBezTo>
                  <a:lnTo>
                    <a:pt x="415" y="1280"/>
                  </a:lnTo>
                  <a:lnTo>
                    <a:pt x="415" y="658"/>
                  </a:lnTo>
                  <a:lnTo>
                    <a:pt x="383" y="658"/>
                  </a:lnTo>
                  <a:lnTo>
                    <a:pt x="383" y="1280"/>
                  </a:lnTo>
                  <a:lnTo>
                    <a:pt x="383" y="1288"/>
                  </a:lnTo>
                  <a:cubicBezTo>
                    <a:pt x="383" y="1344"/>
                    <a:pt x="339" y="1389"/>
                    <a:pt x="283" y="1389"/>
                  </a:cubicBezTo>
                  <a:cubicBezTo>
                    <a:pt x="228" y="1389"/>
                    <a:pt x="184" y="1344"/>
                    <a:pt x="184" y="1288"/>
                  </a:cubicBezTo>
                  <a:lnTo>
                    <a:pt x="184" y="1280"/>
                  </a:lnTo>
                  <a:lnTo>
                    <a:pt x="184" y="302"/>
                  </a:lnTo>
                  <a:lnTo>
                    <a:pt x="178" y="316"/>
                  </a:lnTo>
                  <a:cubicBezTo>
                    <a:pt x="164" y="360"/>
                    <a:pt x="155" y="415"/>
                    <a:pt x="154" y="486"/>
                  </a:cubicBezTo>
                  <a:lnTo>
                    <a:pt x="153" y="738"/>
                  </a:lnTo>
                  <a:lnTo>
                    <a:pt x="152" y="738"/>
                  </a:lnTo>
                  <a:lnTo>
                    <a:pt x="153" y="742"/>
                  </a:lnTo>
                  <a:cubicBezTo>
                    <a:pt x="153" y="781"/>
                    <a:pt x="122" y="812"/>
                    <a:pt x="84" y="812"/>
                  </a:cubicBezTo>
                  <a:cubicBezTo>
                    <a:pt x="46" y="812"/>
                    <a:pt x="15" y="781"/>
                    <a:pt x="15" y="742"/>
                  </a:cubicBezTo>
                  <a:lnTo>
                    <a:pt x="16" y="738"/>
                  </a:lnTo>
                  <a:lnTo>
                    <a:pt x="15" y="738"/>
                  </a:lnTo>
                  <a:cubicBezTo>
                    <a:pt x="8" y="529"/>
                    <a:pt x="0" y="0"/>
                    <a:pt x="254" y="2"/>
                  </a:cubicBezTo>
                  <a:close/>
                </a:path>
              </a:pathLst>
            </a:custGeom>
            <a:solidFill>
              <a:srgbClr val="000000"/>
            </a:solidFill>
            <a:ln w="0">
              <a:solidFill>
                <a:srgbClr val="000000"/>
              </a:solidFill>
              <a:prstDash val="solid"/>
              <a:round/>
              <a:headEnd/>
              <a:tailEnd/>
            </a:ln>
          </p:spPr>
          <p:txBody>
            <a:bodyPr/>
            <a:lstStyle/>
            <a:p>
              <a:endParaRPr lang="nl-NL"/>
            </a:p>
          </p:txBody>
        </p:sp>
        <p:sp>
          <p:nvSpPr>
            <p:cNvPr id="10" name="Rectangle 14">
              <a:extLst>
                <a:ext uri="{FF2B5EF4-FFF2-40B4-BE49-F238E27FC236}">
                  <a16:creationId xmlns:a16="http://schemas.microsoft.com/office/drawing/2014/main" id="{446C8C56-74B4-4F22-9840-47E63A2501E7}"/>
                </a:ext>
              </a:extLst>
            </p:cNvPr>
            <p:cNvSpPr>
              <a:spLocks noChangeArrowheads="1"/>
            </p:cNvSpPr>
            <p:nvPr/>
          </p:nvSpPr>
          <p:spPr bwMode="auto">
            <a:xfrm>
              <a:off x="2147"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d</a:t>
              </a:r>
              <a:endParaRPr lang="nl-NL"/>
            </a:p>
          </p:txBody>
        </p:sp>
        <p:sp>
          <p:nvSpPr>
            <p:cNvPr id="11" name="Rectangle 15">
              <a:extLst>
                <a:ext uri="{FF2B5EF4-FFF2-40B4-BE49-F238E27FC236}">
                  <a16:creationId xmlns:a16="http://schemas.microsoft.com/office/drawing/2014/main" id="{7D6AAD28-BB20-41A4-9DAF-24149E8230D5}"/>
                </a:ext>
              </a:extLst>
            </p:cNvPr>
            <p:cNvSpPr>
              <a:spLocks noChangeArrowheads="1"/>
            </p:cNvSpPr>
            <p:nvPr/>
          </p:nvSpPr>
          <p:spPr bwMode="auto">
            <a:xfrm>
              <a:off x="2219"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o</a:t>
              </a:r>
              <a:endParaRPr lang="nl-NL"/>
            </a:p>
          </p:txBody>
        </p:sp>
        <p:sp>
          <p:nvSpPr>
            <p:cNvPr id="12" name="Rectangle 16">
              <a:extLst>
                <a:ext uri="{FF2B5EF4-FFF2-40B4-BE49-F238E27FC236}">
                  <a16:creationId xmlns:a16="http://schemas.microsoft.com/office/drawing/2014/main" id="{F7A4A4EE-61A2-4E8F-AFA5-D38C59D7F338}"/>
                </a:ext>
              </a:extLst>
            </p:cNvPr>
            <p:cNvSpPr>
              <a:spLocks noChangeArrowheads="1"/>
            </p:cNvSpPr>
            <p:nvPr/>
          </p:nvSpPr>
          <p:spPr bwMode="auto">
            <a:xfrm>
              <a:off x="2291"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13" name="Rectangle 17">
              <a:extLst>
                <a:ext uri="{FF2B5EF4-FFF2-40B4-BE49-F238E27FC236}">
                  <a16:creationId xmlns:a16="http://schemas.microsoft.com/office/drawing/2014/main" id="{58045EE2-138F-41F0-AF66-A04885C22CCD}"/>
                </a:ext>
              </a:extLst>
            </p:cNvPr>
            <p:cNvSpPr>
              <a:spLocks noChangeArrowheads="1"/>
            </p:cNvSpPr>
            <p:nvPr/>
          </p:nvSpPr>
          <p:spPr bwMode="auto">
            <a:xfrm>
              <a:off x="2363"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o</a:t>
              </a:r>
              <a:endParaRPr lang="nl-NL"/>
            </a:p>
          </p:txBody>
        </p:sp>
        <p:sp>
          <p:nvSpPr>
            <p:cNvPr id="14" name="Rectangle 18">
              <a:extLst>
                <a:ext uri="{FF2B5EF4-FFF2-40B4-BE49-F238E27FC236}">
                  <a16:creationId xmlns:a16="http://schemas.microsoft.com/office/drawing/2014/main" id="{670D623E-5FBF-494D-81EE-21C692646107}"/>
                </a:ext>
              </a:extLst>
            </p:cNvPr>
            <p:cNvSpPr>
              <a:spLocks noChangeArrowheads="1"/>
            </p:cNvSpPr>
            <p:nvPr/>
          </p:nvSpPr>
          <p:spPr bwMode="auto">
            <a:xfrm>
              <a:off x="2435" y="2199"/>
              <a:ext cx="97"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r</a:t>
              </a:r>
              <a:endParaRPr lang="nl-NL"/>
            </a:p>
          </p:txBody>
        </p:sp>
        <p:sp>
          <p:nvSpPr>
            <p:cNvPr id="15" name="Rectangle 19">
              <a:extLst>
                <a:ext uri="{FF2B5EF4-FFF2-40B4-BE49-F238E27FC236}">
                  <a16:creationId xmlns:a16="http://schemas.microsoft.com/office/drawing/2014/main" id="{4FCDC87A-1A8B-4EDE-AA84-BBF0BCA5180D}"/>
                </a:ext>
              </a:extLst>
            </p:cNvPr>
            <p:cNvSpPr>
              <a:spLocks noChangeArrowheads="1"/>
            </p:cNvSpPr>
            <p:nvPr/>
          </p:nvSpPr>
          <p:spPr bwMode="auto">
            <a:xfrm>
              <a:off x="2476" y="2199"/>
              <a:ext cx="8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 </a:t>
              </a:r>
              <a:endParaRPr lang="nl-NL"/>
            </a:p>
          </p:txBody>
        </p:sp>
        <p:sp>
          <p:nvSpPr>
            <p:cNvPr id="16" name="Rectangle 20">
              <a:extLst>
                <a:ext uri="{FF2B5EF4-FFF2-40B4-BE49-F238E27FC236}">
                  <a16:creationId xmlns:a16="http://schemas.microsoft.com/office/drawing/2014/main" id="{18314662-9603-44F8-8827-DE5C8E16FDE2}"/>
                </a:ext>
              </a:extLst>
            </p:cNvPr>
            <p:cNvSpPr>
              <a:spLocks noChangeArrowheads="1"/>
            </p:cNvSpPr>
            <p:nvPr/>
          </p:nvSpPr>
          <p:spPr bwMode="auto">
            <a:xfrm>
              <a:off x="2500" y="2199"/>
              <a:ext cx="129"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X</a:t>
              </a:r>
              <a:endParaRPr lang="nl-NL"/>
            </a:p>
          </p:txBody>
        </p:sp>
        <p:sp>
          <p:nvSpPr>
            <p:cNvPr id="17" name="Rectangle 21">
              <a:extLst>
                <a:ext uri="{FF2B5EF4-FFF2-40B4-BE49-F238E27FC236}">
                  <a16:creationId xmlns:a16="http://schemas.microsoft.com/office/drawing/2014/main" id="{D4585E36-4837-4B60-B28B-861CA9CD21B9}"/>
                </a:ext>
              </a:extLst>
            </p:cNvPr>
            <p:cNvSpPr>
              <a:spLocks noChangeArrowheads="1"/>
            </p:cNvSpPr>
            <p:nvPr/>
          </p:nvSpPr>
          <p:spPr bwMode="auto">
            <a:xfrm>
              <a:off x="2036"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o</a:t>
              </a:r>
              <a:endParaRPr lang="nl-NL"/>
            </a:p>
          </p:txBody>
        </p:sp>
        <p:sp>
          <p:nvSpPr>
            <p:cNvPr id="18" name="Rectangle 22">
              <a:extLst>
                <a:ext uri="{FF2B5EF4-FFF2-40B4-BE49-F238E27FC236}">
                  <a16:creationId xmlns:a16="http://schemas.microsoft.com/office/drawing/2014/main" id="{723E1F78-28CF-4627-95D1-61D680BC0F3B}"/>
                </a:ext>
              </a:extLst>
            </p:cNvPr>
            <p:cNvSpPr>
              <a:spLocks noChangeArrowheads="1"/>
            </p:cNvSpPr>
            <p:nvPr/>
          </p:nvSpPr>
          <p:spPr bwMode="auto">
            <a:xfrm>
              <a:off x="2109"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19" name="Rectangle 23">
              <a:extLst>
                <a:ext uri="{FF2B5EF4-FFF2-40B4-BE49-F238E27FC236}">
                  <a16:creationId xmlns:a16="http://schemas.microsoft.com/office/drawing/2014/main" id="{B173AB59-984A-4B72-9CAB-FCE8A265C95C}"/>
                </a:ext>
              </a:extLst>
            </p:cNvPr>
            <p:cNvSpPr>
              <a:spLocks noChangeArrowheads="1"/>
            </p:cNvSpPr>
            <p:nvPr/>
          </p:nvSpPr>
          <p:spPr bwMode="auto">
            <a:xfrm>
              <a:off x="2181" y="3662"/>
              <a:ext cx="9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t</a:t>
              </a:r>
              <a:endParaRPr lang="nl-NL"/>
            </a:p>
          </p:txBody>
        </p:sp>
        <p:sp>
          <p:nvSpPr>
            <p:cNvPr id="20" name="Rectangle 24">
              <a:extLst>
                <a:ext uri="{FF2B5EF4-FFF2-40B4-BE49-F238E27FC236}">
                  <a16:creationId xmlns:a16="http://schemas.microsoft.com/office/drawing/2014/main" id="{CF04D3CF-DC2D-4A75-A203-3CFD5DC59780}"/>
                </a:ext>
              </a:extLst>
            </p:cNvPr>
            <p:cNvSpPr>
              <a:spLocks noChangeArrowheads="1"/>
            </p:cNvSpPr>
            <p:nvPr/>
          </p:nvSpPr>
          <p:spPr bwMode="auto">
            <a:xfrm>
              <a:off x="2221" y="3662"/>
              <a:ext cx="114"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v</a:t>
              </a:r>
              <a:endParaRPr lang="nl-NL"/>
            </a:p>
          </p:txBody>
        </p:sp>
        <p:sp>
          <p:nvSpPr>
            <p:cNvPr id="21" name="Rectangle 25">
              <a:extLst>
                <a:ext uri="{FF2B5EF4-FFF2-40B4-BE49-F238E27FC236}">
                  <a16:creationId xmlns:a16="http://schemas.microsoft.com/office/drawing/2014/main" id="{79F0EA54-971A-47B2-9096-2E19F2B1C685}"/>
                </a:ext>
              </a:extLst>
            </p:cNvPr>
            <p:cNvSpPr>
              <a:spLocks noChangeArrowheads="1"/>
            </p:cNvSpPr>
            <p:nvPr/>
          </p:nvSpPr>
          <p:spPr bwMode="auto">
            <a:xfrm>
              <a:off x="2285" y="3662"/>
              <a:ext cx="11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a</a:t>
              </a:r>
              <a:endParaRPr lang="nl-NL"/>
            </a:p>
          </p:txBody>
        </p:sp>
        <p:sp>
          <p:nvSpPr>
            <p:cNvPr id="22" name="Rectangle 26">
              <a:extLst>
                <a:ext uri="{FF2B5EF4-FFF2-40B4-BE49-F238E27FC236}">
                  <a16:creationId xmlns:a16="http://schemas.microsoft.com/office/drawing/2014/main" id="{CE4636C7-E576-42FF-AFC4-1CE0147C40CF}"/>
                </a:ext>
              </a:extLst>
            </p:cNvPr>
            <p:cNvSpPr>
              <a:spLocks noChangeArrowheads="1"/>
            </p:cNvSpPr>
            <p:nvPr/>
          </p:nvSpPr>
          <p:spPr bwMode="auto">
            <a:xfrm>
              <a:off x="2349"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23" name="Rectangle 27">
              <a:extLst>
                <a:ext uri="{FF2B5EF4-FFF2-40B4-BE49-F238E27FC236}">
                  <a16:creationId xmlns:a16="http://schemas.microsoft.com/office/drawing/2014/main" id="{7F982C6B-AB8A-4165-AB9D-F9DEBF732370}"/>
                </a:ext>
              </a:extLst>
            </p:cNvPr>
            <p:cNvSpPr>
              <a:spLocks noChangeArrowheads="1"/>
            </p:cNvSpPr>
            <p:nvPr/>
          </p:nvSpPr>
          <p:spPr bwMode="auto">
            <a:xfrm>
              <a:off x="2421"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g</a:t>
              </a:r>
              <a:endParaRPr lang="nl-NL"/>
            </a:p>
          </p:txBody>
        </p:sp>
        <p:sp>
          <p:nvSpPr>
            <p:cNvPr id="24" name="Rectangle 28">
              <a:extLst>
                <a:ext uri="{FF2B5EF4-FFF2-40B4-BE49-F238E27FC236}">
                  <a16:creationId xmlns:a16="http://schemas.microsoft.com/office/drawing/2014/main" id="{F10D9C72-4C6C-45D0-BC18-B41B1F233BEC}"/>
                </a:ext>
              </a:extLst>
            </p:cNvPr>
            <p:cNvSpPr>
              <a:spLocks noChangeArrowheads="1"/>
            </p:cNvSpPr>
            <p:nvPr/>
          </p:nvSpPr>
          <p:spPr bwMode="auto">
            <a:xfrm>
              <a:off x="2493" y="3662"/>
              <a:ext cx="11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e</a:t>
              </a:r>
              <a:endParaRPr lang="nl-NL"/>
            </a:p>
          </p:txBody>
        </p:sp>
        <p:sp>
          <p:nvSpPr>
            <p:cNvPr id="25" name="Rectangle 29">
              <a:extLst>
                <a:ext uri="{FF2B5EF4-FFF2-40B4-BE49-F238E27FC236}">
                  <a16:creationId xmlns:a16="http://schemas.microsoft.com/office/drawing/2014/main" id="{041CC6FE-D814-4392-81CE-6C878958BA48}"/>
                </a:ext>
              </a:extLst>
            </p:cNvPr>
            <p:cNvSpPr>
              <a:spLocks noChangeArrowheads="1"/>
            </p:cNvSpPr>
            <p:nvPr/>
          </p:nvSpPr>
          <p:spPr bwMode="auto">
            <a:xfrm>
              <a:off x="2557" y="3662"/>
              <a:ext cx="97"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r</a:t>
              </a:r>
              <a:endParaRPr lang="nl-NL"/>
            </a:p>
          </p:txBody>
        </p:sp>
        <p:sp>
          <p:nvSpPr>
            <p:cNvPr id="26" name="Rectangle 30">
              <a:extLst>
                <a:ext uri="{FF2B5EF4-FFF2-40B4-BE49-F238E27FC236}">
                  <a16:creationId xmlns:a16="http://schemas.microsoft.com/office/drawing/2014/main" id="{764D7FBD-3CD6-44C2-AAFC-5C4847030425}"/>
                </a:ext>
              </a:extLst>
            </p:cNvPr>
            <p:cNvSpPr>
              <a:spLocks noChangeArrowheads="1"/>
            </p:cNvSpPr>
            <p:nvPr/>
          </p:nvSpPr>
          <p:spPr bwMode="auto">
            <a:xfrm>
              <a:off x="2597" y="3662"/>
              <a:ext cx="8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 </a:t>
              </a:r>
              <a:endParaRPr lang="nl-NL"/>
            </a:p>
          </p:txBody>
        </p:sp>
        <p:sp>
          <p:nvSpPr>
            <p:cNvPr id="27" name="Rectangle 31">
              <a:extLst>
                <a:ext uri="{FF2B5EF4-FFF2-40B4-BE49-F238E27FC236}">
                  <a16:creationId xmlns:a16="http://schemas.microsoft.com/office/drawing/2014/main" id="{30B8C056-DB7B-4E9C-AB91-CBDBE0C7EFF3}"/>
                </a:ext>
              </a:extLst>
            </p:cNvPr>
            <p:cNvSpPr>
              <a:spLocks noChangeArrowheads="1"/>
            </p:cNvSpPr>
            <p:nvPr/>
          </p:nvSpPr>
          <p:spPr bwMode="auto">
            <a:xfrm>
              <a:off x="2621" y="3662"/>
              <a:ext cx="129"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X</a:t>
              </a:r>
              <a:endParaRPr lang="nl-NL"/>
            </a:p>
          </p:txBody>
        </p:sp>
        <p:sp>
          <p:nvSpPr>
            <p:cNvPr id="28" name="Freeform 32">
              <a:extLst>
                <a:ext uri="{FF2B5EF4-FFF2-40B4-BE49-F238E27FC236}">
                  <a16:creationId xmlns:a16="http://schemas.microsoft.com/office/drawing/2014/main" id="{DAFF67CC-803E-49B9-A7CC-6D70AFC59E9C}"/>
                </a:ext>
              </a:extLst>
            </p:cNvPr>
            <p:cNvSpPr>
              <a:spLocks/>
            </p:cNvSpPr>
            <p:nvPr/>
          </p:nvSpPr>
          <p:spPr bwMode="auto">
            <a:xfrm>
              <a:off x="2286" y="1368"/>
              <a:ext cx="180" cy="323"/>
            </a:xfrm>
            <a:custGeom>
              <a:avLst/>
              <a:gdLst>
                <a:gd name="T0" fmla="*/ 1 w 300"/>
                <a:gd name="T1" fmla="*/ 12 h 537"/>
                <a:gd name="T2" fmla="*/ 1 w 300"/>
                <a:gd name="T3" fmla="*/ 12 h 537"/>
                <a:gd name="T4" fmla="*/ 10 w 300"/>
                <a:gd name="T5" fmla="*/ 2 h 537"/>
                <a:gd name="T6" fmla="*/ 10 w 300"/>
                <a:gd name="T7" fmla="*/ 12 h 537"/>
                <a:gd name="T8" fmla="*/ 10 w 300"/>
                <a:gd name="T9" fmla="*/ 23 h 537"/>
                <a:gd name="T10" fmla="*/ 1 w 300"/>
                <a:gd name="T11" fmla="*/ 12 h 537"/>
                <a:gd name="T12" fmla="*/ 1 w 300"/>
                <a:gd name="T13" fmla="*/ 12 h 537"/>
                <a:gd name="T14" fmla="*/ 0 60000 65536"/>
                <a:gd name="T15" fmla="*/ 0 60000 65536"/>
                <a:gd name="T16" fmla="*/ 0 60000 65536"/>
                <a:gd name="T17" fmla="*/ 0 60000 65536"/>
                <a:gd name="T18" fmla="*/ 0 60000 65536"/>
                <a:gd name="T19" fmla="*/ 0 60000 65536"/>
                <a:gd name="T20" fmla="*/ 0 60000 65536"/>
                <a:gd name="T21" fmla="*/ 0 w 300"/>
                <a:gd name="T22" fmla="*/ 0 h 537"/>
                <a:gd name="T23" fmla="*/ 300 w 300"/>
                <a:gd name="T24" fmla="*/ 537 h 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37">
                  <a:moveTo>
                    <a:pt x="3" y="260"/>
                  </a:moveTo>
                  <a:lnTo>
                    <a:pt x="3" y="260"/>
                  </a:lnTo>
                  <a:cubicBezTo>
                    <a:pt x="6" y="70"/>
                    <a:pt x="152" y="0"/>
                    <a:pt x="223" y="42"/>
                  </a:cubicBezTo>
                  <a:cubicBezTo>
                    <a:pt x="295" y="83"/>
                    <a:pt x="209" y="165"/>
                    <a:pt x="214" y="263"/>
                  </a:cubicBezTo>
                  <a:cubicBezTo>
                    <a:pt x="219" y="374"/>
                    <a:pt x="300" y="421"/>
                    <a:pt x="223" y="479"/>
                  </a:cubicBezTo>
                  <a:cubicBezTo>
                    <a:pt x="147" y="537"/>
                    <a:pt x="0" y="450"/>
                    <a:pt x="3" y="260"/>
                  </a:cubicBezTo>
                  <a:close/>
                </a:path>
              </a:pathLst>
            </a:custGeom>
            <a:solidFill>
              <a:srgbClr val="C00000"/>
            </a:solidFill>
            <a:ln w="0">
              <a:solidFill>
                <a:srgbClr val="000000"/>
              </a:solidFill>
              <a:prstDash val="solid"/>
              <a:round/>
              <a:headEnd/>
              <a:tailEnd/>
            </a:ln>
          </p:spPr>
          <p:txBody>
            <a:bodyPr/>
            <a:lstStyle/>
            <a:p>
              <a:endParaRPr lang="nl-NL"/>
            </a:p>
          </p:txBody>
        </p:sp>
        <p:sp>
          <p:nvSpPr>
            <p:cNvPr id="29" name="Freeform 33">
              <a:extLst>
                <a:ext uri="{FF2B5EF4-FFF2-40B4-BE49-F238E27FC236}">
                  <a16:creationId xmlns:a16="http://schemas.microsoft.com/office/drawing/2014/main" id="{C55FF55D-AA1E-4370-97D9-3FDD43AA2AFA}"/>
                </a:ext>
              </a:extLst>
            </p:cNvPr>
            <p:cNvSpPr>
              <a:spLocks/>
            </p:cNvSpPr>
            <p:nvPr/>
          </p:nvSpPr>
          <p:spPr bwMode="auto">
            <a:xfrm>
              <a:off x="2286" y="1368"/>
              <a:ext cx="180" cy="323"/>
            </a:xfrm>
            <a:custGeom>
              <a:avLst/>
              <a:gdLst>
                <a:gd name="T0" fmla="*/ 1 w 300"/>
                <a:gd name="T1" fmla="*/ 12 h 537"/>
                <a:gd name="T2" fmla="*/ 1 w 300"/>
                <a:gd name="T3" fmla="*/ 12 h 537"/>
                <a:gd name="T4" fmla="*/ 10 w 300"/>
                <a:gd name="T5" fmla="*/ 2 h 537"/>
                <a:gd name="T6" fmla="*/ 10 w 300"/>
                <a:gd name="T7" fmla="*/ 12 h 537"/>
                <a:gd name="T8" fmla="*/ 10 w 300"/>
                <a:gd name="T9" fmla="*/ 23 h 537"/>
                <a:gd name="T10" fmla="*/ 1 w 300"/>
                <a:gd name="T11" fmla="*/ 12 h 537"/>
                <a:gd name="T12" fmla="*/ 1 w 300"/>
                <a:gd name="T13" fmla="*/ 12 h 537"/>
                <a:gd name="T14" fmla="*/ 0 60000 65536"/>
                <a:gd name="T15" fmla="*/ 0 60000 65536"/>
                <a:gd name="T16" fmla="*/ 0 60000 65536"/>
                <a:gd name="T17" fmla="*/ 0 60000 65536"/>
                <a:gd name="T18" fmla="*/ 0 60000 65536"/>
                <a:gd name="T19" fmla="*/ 0 60000 65536"/>
                <a:gd name="T20" fmla="*/ 0 60000 65536"/>
                <a:gd name="T21" fmla="*/ 0 w 300"/>
                <a:gd name="T22" fmla="*/ 0 h 537"/>
                <a:gd name="T23" fmla="*/ 300 w 300"/>
                <a:gd name="T24" fmla="*/ 537 h 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37">
                  <a:moveTo>
                    <a:pt x="3" y="260"/>
                  </a:moveTo>
                  <a:lnTo>
                    <a:pt x="3" y="260"/>
                  </a:lnTo>
                  <a:cubicBezTo>
                    <a:pt x="6" y="70"/>
                    <a:pt x="152" y="0"/>
                    <a:pt x="223" y="42"/>
                  </a:cubicBezTo>
                  <a:cubicBezTo>
                    <a:pt x="295" y="83"/>
                    <a:pt x="209" y="165"/>
                    <a:pt x="214" y="263"/>
                  </a:cubicBezTo>
                  <a:cubicBezTo>
                    <a:pt x="219" y="374"/>
                    <a:pt x="300" y="421"/>
                    <a:pt x="223" y="479"/>
                  </a:cubicBezTo>
                  <a:cubicBezTo>
                    <a:pt x="147" y="537"/>
                    <a:pt x="0" y="450"/>
                    <a:pt x="3" y="260"/>
                  </a:cubicBezTo>
                  <a:close/>
                </a:path>
              </a:pathLst>
            </a:custGeom>
            <a:noFill/>
            <a:ln w="12700" cap="flat">
              <a:solidFill>
                <a:srgbClr val="FFFFFF"/>
              </a:solidFill>
              <a:prstDash val="solid"/>
              <a:round/>
              <a:headEnd/>
              <a:tailEnd/>
            </a:ln>
          </p:spPr>
          <p:txBody>
            <a:bodyPr/>
            <a:lstStyle/>
            <a:p>
              <a:endParaRPr lang="nl-NL"/>
            </a:p>
          </p:txBody>
        </p:sp>
        <p:sp>
          <p:nvSpPr>
            <p:cNvPr id="30" name="Freeform 34">
              <a:extLst>
                <a:ext uri="{FF2B5EF4-FFF2-40B4-BE49-F238E27FC236}">
                  <a16:creationId xmlns:a16="http://schemas.microsoft.com/office/drawing/2014/main" id="{7D20E4AE-9BCD-48AD-89C5-B05D55C22818}"/>
                </a:ext>
              </a:extLst>
            </p:cNvPr>
            <p:cNvSpPr>
              <a:spLocks/>
            </p:cNvSpPr>
            <p:nvPr/>
          </p:nvSpPr>
          <p:spPr bwMode="auto">
            <a:xfrm>
              <a:off x="2286" y="2837"/>
              <a:ext cx="190" cy="314"/>
            </a:xfrm>
            <a:custGeom>
              <a:avLst/>
              <a:gdLst>
                <a:gd name="T0" fmla="*/ 1 w 316"/>
                <a:gd name="T1" fmla="*/ 12 h 522"/>
                <a:gd name="T2" fmla="*/ 1 w 316"/>
                <a:gd name="T3" fmla="*/ 12 h 522"/>
                <a:gd name="T4" fmla="*/ 11 w 316"/>
                <a:gd name="T5" fmla="*/ 2 h 522"/>
                <a:gd name="T6" fmla="*/ 10 w 316"/>
                <a:gd name="T7" fmla="*/ 12 h 522"/>
                <a:gd name="T8" fmla="*/ 11 w 316"/>
                <a:gd name="T9" fmla="*/ 22 h 522"/>
                <a:gd name="T10" fmla="*/ 1 w 316"/>
                <a:gd name="T11" fmla="*/ 12 h 522"/>
                <a:gd name="T12" fmla="*/ 1 w 316"/>
                <a:gd name="T13" fmla="*/ 12 h 522"/>
                <a:gd name="T14" fmla="*/ 0 60000 65536"/>
                <a:gd name="T15" fmla="*/ 0 60000 65536"/>
                <a:gd name="T16" fmla="*/ 0 60000 65536"/>
                <a:gd name="T17" fmla="*/ 0 60000 65536"/>
                <a:gd name="T18" fmla="*/ 0 60000 65536"/>
                <a:gd name="T19" fmla="*/ 0 60000 65536"/>
                <a:gd name="T20" fmla="*/ 0 60000 65536"/>
                <a:gd name="T21" fmla="*/ 0 w 316"/>
                <a:gd name="T22" fmla="*/ 0 h 522"/>
                <a:gd name="T23" fmla="*/ 316 w 31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522">
                  <a:moveTo>
                    <a:pt x="3" y="253"/>
                  </a:moveTo>
                  <a:lnTo>
                    <a:pt x="3" y="253"/>
                  </a:lnTo>
                  <a:cubicBezTo>
                    <a:pt x="6" y="68"/>
                    <a:pt x="160" y="0"/>
                    <a:pt x="235" y="40"/>
                  </a:cubicBezTo>
                  <a:cubicBezTo>
                    <a:pt x="310" y="81"/>
                    <a:pt x="220" y="161"/>
                    <a:pt x="225" y="255"/>
                  </a:cubicBezTo>
                  <a:cubicBezTo>
                    <a:pt x="230" y="363"/>
                    <a:pt x="316" y="408"/>
                    <a:pt x="235" y="465"/>
                  </a:cubicBezTo>
                  <a:cubicBezTo>
                    <a:pt x="154" y="522"/>
                    <a:pt x="0" y="437"/>
                    <a:pt x="3" y="253"/>
                  </a:cubicBezTo>
                  <a:close/>
                </a:path>
              </a:pathLst>
            </a:custGeom>
            <a:solidFill>
              <a:srgbClr val="00B0F0"/>
            </a:solidFill>
            <a:ln w="0">
              <a:solidFill>
                <a:srgbClr val="000000"/>
              </a:solidFill>
              <a:prstDash val="solid"/>
              <a:round/>
              <a:headEnd/>
              <a:tailEnd/>
            </a:ln>
          </p:spPr>
          <p:txBody>
            <a:bodyPr/>
            <a:lstStyle/>
            <a:p>
              <a:endParaRPr lang="nl-NL"/>
            </a:p>
          </p:txBody>
        </p:sp>
        <p:sp>
          <p:nvSpPr>
            <p:cNvPr id="31" name="Freeform 35">
              <a:extLst>
                <a:ext uri="{FF2B5EF4-FFF2-40B4-BE49-F238E27FC236}">
                  <a16:creationId xmlns:a16="http://schemas.microsoft.com/office/drawing/2014/main" id="{7930E54B-2CA5-43FF-B46E-D0DF39A8250C}"/>
                </a:ext>
              </a:extLst>
            </p:cNvPr>
            <p:cNvSpPr>
              <a:spLocks/>
            </p:cNvSpPr>
            <p:nvPr/>
          </p:nvSpPr>
          <p:spPr bwMode="auto">
            <a:xfrm>
              <a:off x="2286" y="2837"/>
              <a:ext cx="190" cy="314"/>
            </a:xfrm>
            <a:custGeom>
              <a:avLst/>
              <a:gdLst>
                <a:gd name="T0" fmla="*/ 1 w 316"/>
                <a:gd name="T1" fmla="*/ 12 h 522"/>
                <a:gd name="T2" fmla="*/ 1 w 316"/>
                <a:gd name="T3" fmla="*/ 12 h 522"/>
                <a:gd name="T4" fmla="*/ 11 w 316"/>
                <a:gd name="T5" fmla="*/ 2 h 522"/>
                <a:gd name="T6" fmla="*/ 10 w 316"/>
                <a:gd name="T7" fmla="*/ 12 h 522"/>
                <a:gd name="T8" fmla="*/ 11 w 316"/>
                <a:gd name="T9" fmla="*/ 22 h 522"/>
                <a:gd name="T10" fmla="*/ 1 w 316"/>
                <a:gd name="T11" fmla="*/ 12 h 522"/>
                <a:gd name="T12" fmla="*/ 1 w 316"/>
                <a:gd name="T13" fmla="*/ 12 h 522"/>
                <a:gd name="T14" fmla="*/ 0 60000 65536"/>
                <a:gd name="T15" fmla="*/ 0 60000 65536"/>
                <a:gd name="T16" fmla="*/ 0 60000 65536"/>
                <a:gd name="T17" fmla="*/ 0 60000 65536"/>
                <a:gd name="T18" fmla="*/ 0 60000 65536"/>
                <a:gd name="T19" fmla="*/ 0 60000 65536"/>
                <a:gd name="T20" fmla="*/ 0 60000 65536"/>
                <a:gd name="T21" fmla="*/ 0 w 316"/>
                <a:gd name="T22" fmla="*/ 0 h 522"/>
                <a:gd name="T23" fmla="*/ 316 w 31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522">
                  <a:moveTo>
                    <a:pt x="3" y="253"/>
                  </a:moveTo>
                  <a:lnTo>
                    <a:pt x="3" y="253"/>
                  </a:lnTo>
                  <a:cubicBezTo>
                    <a:pt x="6" y="68"/>
                    <a:pt x="160" y="0"/>
                    <a:pt x="235" y="40"/>
                  </a:cubicBezTo>
                  <a:cubicBezTo>
                    <a:pt x="310" y="81"/>
                    <a:pt x="220" y="161"/>
                    <a:pt x="225" y="255"/>
                  </a:cubicBezTo>
                  <a:cubicBezTo>
                    <a:pt x="230" y="363"/>
                    <a:pt x="316" y="408"/>
                    <a:pt x="235" y="465"/>
                  </a:cubicBezTo>
                  <a:cubicBezTo>
                    <a:pt x="154" y="522"/>
                    <a:pt x="0" y="437"/>
                    <a:pt x="3" y="253"/>
                  </a:cubicBezTo>
                  <a:close/>
                </a:path>
              </a:pathLst>
            </a:custGeom>
            <a:noFill/>
            <a:ln w="12700" cap="flat">
              <a:solidFill>
                <a:srgbClr val="FFFFFF"/>
              </a:solidFill>
              <a:prstDash val="solid"/>
              <a:round/>
              <a:headEnd/>
              <a:tailEnd/>
            </a:ln>
          </p:spPr>
          <p:txBody>
            <a:bodyPr/>
            <a:lstStyle/>
            <a:p>
              <a:endParaRPr lang="nl-NL"/>
            </a:p>
          </p:txBody>
        </p:sp>
        <p:sp>
          <p:nvSpPr>
            <p:cNvPr id="32" name="Freeform 36">
              <a:extLst>
                <a:ext uri="{FF2B5EF4-FFF2-40B4-BE49-F238E27FC236}">
                  <a16:creationId xmlns:a16="http://schemas.microsoft.com/office/drawing/2014/main" id="{1EAA0D82-636C-4B7B-830A-4D9721F71D0B}"/>
                </a:ext>
              </a:extLst>
            </p:cNvPr>
            <p:cNvSpPr>
              <a:spLocks/>
            </p:cNvSpPr>
            <p:nvPr/>
          </p:nvSpPr>
          <p:spPr bwMode="auto">
            <a:xfrm>
              <a:off x="529" y="1744"/>
              <a:ext cx="216" cy="216"/>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0"/>
                    <a:pt x="81" y="0"/>
                    <a:pt x="180" y="0"/>
                  </a:cubicBezTo>
                  <a:cubicBezTo>
                    <a:pt x="280" y="0"/>
                    <a:pt x="360" y="80"/>
                    <a:pt x="360" y="180"/>
                  </a:cubicBezTo>
                  <a:cubicBezTo>
                    <a:pt x="360" y="279"/>
                    <a:pt x="280" y="360"/>
                    <a:pt x="180" y="360"/>
                  </a:cubicBezTo>
                  <a:cubicBezTo>
                    <a:pt x="81" y="360"/>
                    <a:pt x="0" y="279"/>
                    <a:pt x="0" y="180"/>
                  </a:cubicBezTo>
                  <a:close/>
                </a:path>
              </a:pathLst>
            </a:custGeom>
            <a:solidFill>
              <a:srgbClr val="000000"/>
            </a:solidFill>
            <a:ln w="0">
              <a:solidFill>
                <a:srgbClr val="000000"/>
              </a:solidFill>
              <a:prstDash val="solid"/>
              <a:round/>
              <a:headEnd/>
              <a:tailEnd/>
            </a:ln>
          </p:spPr>
          <p:txBody>
            <a:bodyPr/>
            <a:lstStyle/>
            <a:p>
              <a:endParaRPr lang="nl-NL"/>
            </a:p>
          </p:txBody>
        </p:sp>
        <p:sp>
          <p:nvSpPr>
            <p:cNvPr id="33" name="Freeform 37">
              <a:extLst>
                <a:ext uri="{FF2B5EF4-FFF2-40B4-BE49-F238E27FC236}">
                  <a16:creationId xmlns:a16="http://schemas.microsoft.com/office/drawing/2014/main" id="{C9F4A514-1A04-485B-B3D1-CA07726B52A5}"/>
                </a:ext>
              </a:extLst>
            </p:cNvPr>
            <p:cNvSpPr>
              <a:spLocks/>
            </p:cNvSpPr>
            <p:nvPr/>
          </p:nvSpPr>
          <p:spPr bwMode="auto">
            <a:xfrm>
              <a:off x="417" y="1984"/>
              <a:ext cx="441" cy="834"/>
            </a:xfrm>
            <a:custGeom>
              <a:avLst/>
              <a:gdLst>
                <a:gd name="T0" fmla="*/ 11 w 735"/>
                <a:gd name="T1" fmla="*/ 0 h 1386"/>
                <a:gd name="T2" fmla="*/ 11 w 735"/>
                <a:gd name="T3" fmla="*/ 0 h 1386"/>
                <a:gd name="T4" fmla="*/ 17 w 735"/>
                <a:gd name="T5" fmla="*/ 0 h 1386"/>
                <a:gd name="T6" fmla="*/ 17 w 735"/>
                <a:gd name="T7" fmla="*/ 0 h 1386"/>
                <a:gd name="T8" fmla="*/ 22 w 735"/>
                <a:gd name="T9" fmla="*/ 0 h 1386"/>
                <a:gd name="T10" fmla="*/ 22 w 735"/>
                <a:gd name="T11" fmla="*/ 1 h 1386"/>
                <a:gd name="T12" fmla="*/ 23 w 735"/>
                <a:gd name="T13" fmla="*/ 1 h 1386"/>
                <a:gd name="T14" fmla="*/ 25 w 735"/>
                <a:gd name="T15" fmla="*/ 0 h 1386"/>
                <a:gd name="T16" fmla="*/ 34 w 735"/>
                <a:gd name="T17" fmla="*/ 13 h 1386"/>
                <a:gd name="T18" fmla="*/ 28 w 735"/>
                <a:gd name="T19" fmla="*/ 28 h 1386"/>
                <a:gd name="T20" fmla="*/ 28 w 735"/>
                <a:gd name="T21" fmla="*/ 29 h 1386"/>
                <a:gd name="T22" fmla="*/ 28 w 735"/>
                <a:gd name="T23" fmla="*/ 15 h 1386"/>
                <a:gd name="T24" fmla="*/ 28 w 735"/>
                <a:gd name="T25" fmla="*/ 14 h 1386"/>
                <a:gd name="T26" fmla="*/ 28 w 735"/>
                <a:gd name="T27" fmla="*/ 13 h 1386"/>
                <a:gd name="T28" fmla="*/ 28 w 735"/>
                <a:gd name="T29" fmla="*/ 9 h 1386"/>
                <a:gd name="T30" fmla="*/ 28 w 735"/>
                <a:gd name="T31" fmla="*/ 9 h 1386"/>
                <a:gd name="T32" fmla="*/ 28 w 735"/>
                <a:gd name="T33" fmla="*/ 60 h 1386"/>
                <a:gd name="T34" fmla="*/ 28 w 735"/>
                <a:gd name="T35" fmla="*/ 60 h 1386"/>
                <a:gd name="T36" fmla="*/ 28 w 735"/>
                <a:gd name="T37" fmla="*/ 61 h 1386"/>
                <a:gd name="T38" fmla="*/ 23 w 735"/>
                <a:gd name="T39" fmla="*/ 66 h 1386"/>
                <a:gd name="T40" fmla="*/ 18 w 735"/>
                <a:gd name="T41" fmla="*/ 61 h 1386"/>
                <a:gd name="T42" fmla="*/ 18 w 735"/>
                <a:gd name="T43" fmla="*/ 60 h 1386"/>
                <a:gd name="T44" fmla="*/ 18 w 735"/>
                <a:gd name="T45" fmla="*/ 60 h 1386"/>
                <a:gd name="T46" fmla="*/ 18 w 735"/>
                <a:gd name="T47" fmla="*/ 31 h 1386"/>
                <a:gd name="T48" fmla="*/ 17 w 735"/>
                <a:gd name="T49" fmla="*/ 31 h 1386"/>
                <a:gd name="T50" fmla="*/ 17 w 735"/>
                <a:gd name="T51" fmla="*/ 60 h 1386"/>
                <a:gd name="T52" fmla="*/ 17 w 735"/>
                <a:gd name="T53" fmla="*/ 60 h 1386"/>
                <a:gd name="T54" fmla="*/ 17 w 735"/>
                <a:gd name="T55" fmla="*/ 61 h 1386"/>
                <a:gd name="T56" fmla="*/ 11 w 735"/>
                <a:gd name="T57" fmla="*/ 66 h 1386"/>
                <a:gd name="T58" fmla="*/ 7 w 735"/>
                <a:gd name="T59" fmla="*/ 61 h 1386"/>
                <a:gd name="T60" fmla="*/ 7 w 735"/>
                <a:gd name="T61" fmla="*/ 60 h 1386"/>
                <a:gd name="T62" fmla="*/ 7 w 735"/>
                <a:gd name="T63" fmla="*/ 60 h 1386"/>
                <a:gd name="T64" fmla="*/ 7 w 735"/>
                <a:gd name="T65" fmla="*/ 9 h 1386"/>
                <a:gd name="T66" fmla="*/ 7 w 735"/>
                <a:gd name="T67" fmla="*/ 9 h 1386"/>
                <a:gd name="T68" fmla="*/ 6 w 735"/>
                <a:gd name="T69" fmla="*/ 13 h 1386"/>
                <a:gd name="T70" fmla="*/ 6 w 735"/>
                <a:gd name="T71" fmla="*/ 14 h 1386"/>
                <a:gd name="T72" fmla="*/ 6 w 735"/>
                <a:gd name="T73" fmla="*/ 15 h 1386"/>
                <a:gd name="T74" fmla="*/ 6 w 735"/>
                <a:gd name="T75" fmla="*/ 29 h 1386"/>
                <a:gd name="T76" fmla="*/ 6 w 735"/>
                <a:gd name="T77" fmla="*/ 28 h 1386"/>
                <a:gd name="T78" fmla="*/ 1 w 735"/>
                <a:gd name="T79" fmla="*/ 13 h 1386"/>
                <a:gd name="T80" fmla="*/ 10 w 735"/>
                <a:gd name="T81" fmla="*/ 0 h 1386"/>
                <a:gd name="T82" fmla="*/ 10 w 735"/>
                <a:gd name="T83" fmla="*/ 1 h 1386"/>
                <a:gd name="T84" fmla="*/ 11 w 735"/>
                <a:gd name="T85" fmla="*/ 1 h 1386"/>
                <a:gd name="T86" fmla="*/ 11 w 735"/>
                <a:gd name="T87" fmla="*/ 0 h 1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5"/>
                <a:gd name="T133" fmla="*/ 0 h 1386"/>
                <a:gd name="T134" fmla="*/ 735 w 735"/>
                <a:gd name="T135" fmla="*/ 1386 h 1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5" h="1386">
                  <a:moveTo>
                    <a:pt x="242" y="0"/>
                  </a:moveTo>
                  <a:lnTo>
                    <a:pt x="242" y="0"/>
                  </a:lnTo>
                  <a:lnTo>
                    <a:pt x="361" y="0"/>
                  </a:lnTo>
                  <a:lnTo>
                    <a:pt x="373" y="0"/>
                  </a:lnTo>
                  <a:lnTo>
                    <a:pt x="481" y="0"/>
                  </a:lnTo>
                  <a:lnTo>
                    <a:pt x="481" y="1"/>
                  </a:lnTo>
                  <a:lnTo>
                    <a:pt x="485" y="1"/>
                  </a:lnTo>
                  <a:cubicBezTo>
                    <a:pt x="514" y="1"/>
                    <a:pt x="538" y="1"/>
                    <a:pt x="538" y="0"/>
                  </a:cubicBezTo>
                  <a:cubicBezTo>
                    <a:pt x="621" y="2"/>
                    <a:pt x="732" y="135"/>
                    <a:pt x="734" y="276"/>
                  </a:cubicBezTo>
                  <a:cubicBezTo>
                    <a:pt x="735" y="355"/>
                    <a:pt x="685" y="488"/>
                    <a:pt x="605" y="589"/>
                  </a:cubicBezTo>
                  <a:lnTo>
                    <a:pt x="597" y="598"/>
                  </a:lnTo>
                  <a:lnTo>
                    <a:pt x="597" y="321"/>
                  </a:lnTo>
                  <a:lnTo>
                    <a:pt x="602" y="306"/>
                  </a:lnTo>
                  <a:cubicBezTo>
                    <a:pt x="604" y="294"/>
                    <a:pt x="606" y="282"/>
                    <a:pt x="606" y="269"/>
                  </a:cubicBezTo>
                  <a:cubicBezTo>
                    <a:pt x="606" y="242"/>
                    <a:pt x="599" y="215"/>
                    <a:pt x="588" y="192"/>
                  </a:cubicBezTo>
                  <a:lnTo>
                    <a:pt x="586" y="188"/>
                  </a:lnTo>
                  <a:lnTo>
                    <a:pt x="586" y="1277"/>
                  </a:lnTo>
                  <a:lnTo>
                    <a:pt x="586" y="1278"/>
                  </a:lnTo>
                  <a:cubicBezTo>
                    <a:pt x="586" y="1334"/>
                    <a:pt x="541" y="1379"/>
                    <a:pt x="485" y="1379"/>
                  </a:cubicBezTo>
                  <a:cubicBezTo>
                    <a:pt x="429" y="1379"/>
                    <a:pt x="383" y="1334"/>
                    <a:pt x="383" y="1278"/>
                  </a:cubicBezTo>
                  <a:lnTo>
                    <a:pt x="383" y="1277"/>
                  </a:lnTo>
                  <a:lnTo>
                    <a:pt x="383" y="657"/>
                  </a:lnTo>
                  <a:lnTo>
                    <a:pt x="351" y="657"/>
                  </a:lnTo>
                  <a:lnTo>
                    <a:pt x="351" y="1277"/>
                  </a:lnTo>
                  <a:lnTo>
                    <a:pt x="350" y="1277"/>
                  </a:lnTo>
                  <a:lnTo>
                    <a:pt x="351" y="1285"/>
                  </a:lnTo>
                  <a:cubicBezTo>
                    <a:pt x="351" y="1341"/>
                    <a:pt x="306" y="1386"/>
                    <a:pt x="250" y="1386"/>
                  </a:cubicBezTo>
                  <a:cubicBezTo>
                    <a:pt x="194" y="1386"/>
                    <a:pt x="148" y="1341"/>
                    <a:pt x="148" y="1285"/>
                  </a:cubicBezTo>
                  <a:lnTo>
                    <a:pt x="149" y="1277"/>
                  </a:lnTo>
                  <a:lnTo>
                    <a:pt x="148" y="1277"/>
                  </a:lnTo>
                  <a:lnTo>
                    <a:pt x="148" y="188"/>
                  </a:lnTo>
                  <a:lnTo>
                    <a:pt x="146" y="192"/>
                  </a:lnTo>
                  <a:cubicBezTo>
                    <a:pt x="135" y="215"/>
                    <a:pt x="129" y="242"/>
                    <a:pt x="129" y="269"/>
                  </a:cubicBezTo>
                  <a:cubicBezTo>
                    <a:pt x="129" y="282"/>
                    <a:pt x="130" y="294"/>
                    <a:pt x="132" y="306"/>
                  </a:cubicBezTo>
                  <a:lnTo>
                    <a:pt x="137" y="321"/>
                  </a:lnTo>
                  <a:lnTo>
                    <a:pt x="137" y="598"/>
                  </a:lnTo>
                  <a:lnTo>
                    <a:pt x="130" y="589"/>
                  </a:lnTo>
                  <a:cubicBezTo>
                    <a:pt x="50" y="488"/>
                    <a:pt x="0" y="355"/>
                    <a:pt x="1" y="276"/>
                  </a:cubicBezTo>
                  <a:cubicBezTo>
                    <a:pt x="2" y="135"/>
                    <a:pt x="113" y="2"/>
                    <a:pt x="196" y="0"/>
                  </a:cubicBezTo>
                  <a:cubicBezTo>
                    <a:pt x="197" y="1"/>
                    <a:pt x="207" y="1"/>
                    <a:pt x="223" y="1"/>
                  </a:cubicBezTo>
                  <a:lnTo>
                    <a:pt x="242" y="1"/>
                  </a:lnTo>
                  <a:lnTo>
                    <a:pt x="242" y="0"/>
                  </a:lnTo>
                  <a:close/>
                </a:path>
              </a:pathLst>
            </a:custGeom>
            <a:solidFill>
              <a:srgbClr val="000000"/>
            </a:solidFill>
            <a:ln w="0">
              <a:solidFill>
                <a:srgbClr val="000000"/>
              </a:solidFill>
              <a:prstDash val="solid"/>
              <a:round/>
              <a:headEnd/>
              <a:tailEnd/>
            </a:ln>
          </p:spPr>
          <p:txBody>
            <a:bodyPr/>
            <a:lstStyle/>
            <a:p>
              <a:endParaRPr lang="nl-NL"/>
            </a:p>
          </p:txBody>
        </p:sp>
        <p:sp>
          <p:nvSpPr>
            <p:cNvPr id="34" name="Rectangle 38">
              <a:extLst>
                <a:ext uri="{FF2B5EF4-FFF2-40B4-BE49-F238E27FC236}">
                  <a16:creationId xmlns:a16="http://schemas.microsoft.com/office/drawing/2014/main" id="{340E648B-7666-470E-9CF4-011106FFF400}"/>
                </a:ext>
              </a:extLst>
            </p:cNvPr>
            <p:cNvSpPr>
              <a:spLocks noChangeArrowheads="1"/>
            </p:cNvSpPr>
            <p:nvPr/>
          </p:nvSpPr>
          <p:spPr bwMode="auto">
            <a:xfrm>
              <a:off x="333" y="2855"/>
              <a:ext cx="132"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a</a:t>
              </a:r>
              <a:endParaRPr lang="nl-NL"/>
            </a:p>
          </p:txBody>
        </p:sp>
        <p:sp>
          <p:nvSpPr>
            <p:cNvPr id="35" name="Rectangle 39">
              <a:extLst>
                <a:ext uri="{FF2B5EF4-FFF2-40B4-BE49-F238E27FC236}">
                  <a16:creationId xmlns:a16="http://schemas.microsoft.com/office/drawing/2014/main" id="{902A4048-BEEB-49F7-8D3A-153FBB261DD3}"/>
                </a:ext>
              </a:extLst>
            </p:cNvPr>
            <p:cNvSpPr>
              <a:spLocks noChangeArrowheads="1"/>
            </p:cNvSpPr>
            <p:nvPr/>
          </p:nvSpPr>
          <p:spPr bwMode="auto">
            <a:xfrm>
              <a:off x="405" y="2855"/>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n</a:t>
              </a:r>
              <a:endParaRPr lang="nl-NL"/>
            </a:p>
          </p:txBody>
        </p:sp>
        <p:sp>
          <p:nvSpPr>
            <p:cNvPr id="36" name="Rectangle 40">
              <a:extLst>
                <a:ext uri="{FF2B5EF4-FFF2-40B4-BE49-F238E27FC236}">
                  <a16:creationId xmlns:a16="http://schemas.microsoft.com/office/drawing/2014/main" id="{C6BF8C36-9D10-4CE7-BACD-741D89FCD3BC}"/>
                </a:ext>
              </a:extLst>
            </p:cNvPr>
            <p:cNvSpPr>
              <a:spLocks noChangeArrowheads="1"/>
            </p:cNvSpPr>
            <p:nvPr/>
          </p:nvSpPr>
          <p:spPr bwMode="auto">
            <a:xfrm>
              <a:off x="485" y="2855"/>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o</a:t>
              </a:r>
              <a:endParaRPr lang="nl-NL"/>
            </a:p>
          </p:txBody>
        </p:sp>
        <p:sp>
          <p:nvSpPr>
            <p:cNvPr id="37" name="Rectangle 41">
              <a:extLst>
                <a:ext uri="{FF2B5EF4-FFF2-40B4-BE49-F238E27FC236}">
                  <a16:creationId xmlns:a16="http://schemas.microsoft.com/office/drawing/2014/main" id="{968EEB1F-B691-4C21-8188-997D09890FFA}"/>
                </a:ext>
              </a:extLst>
            </p:cNvPr>
            <p:cNvSpPr>
              <a:spLocks noChangeArrowheads="1"/>
            </p:cNvSpPr>
            <p:nvPr/>
          </p:nvSpPr>
          <p:spPr bwMode="auto">
            <a:xfrm>
              <a:off x="565" y="2855"/>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n</a:t>
              </a:r>
              <a:endParaRPr lang="nl-NL"/>
            </a:p>
          </p:txBody>
        </p:sp>
        <p:sp>
          <p:nvSpPr>
            <p:cNvPr id="38" name="Rectangle 42">
              <a:extLst>
                <a:ext uri="{FF2B5EF4-FFF2-40B4-BE49-F238E27FC236}">
                  <a16:creationId xmlns:a16="http://schemas.microsoft.com/office/drawing/2014/main" id="{10AAB0F3-C9F0-4E5E-A03A-44F9A55C35EC}"/>
                </a:ext>
              </a:extLst>
            </p:cNvPr>
            <p:cNvSpPr>
              <a:spLocks noChangeArrowheads="1"/>
            </p:cNvSpPr>
            <p:nvPr/>
          </p:nvSpPr>
          <p:spPr bwMode="auto">
            <a:xfrm>
              <a:off x="645" y="2855"/>
              <a:ext cx="97"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i</a:t>
              </a:r>
              <a:endParaRPr lang="nl-NL"/>
            </a:p>
          </p:txBody>
        </p:sp>
        <p:sp>
          <p:nvSpPr>
            <p:cNvPr id="39" name="Rectangle 43">
              <a:extLst>
                <a:ext uri="{FF2B5EF4-FFF2-40B4-BE49-F238E27FC236}">
                  <a16:creationId xmlns:a16="http://schemas.microsoft.com/office/drawing/2014/main" id="{CCF14139-1D95-49DD-A5BE-7EE3E1217DEA}"/>
                </a:ext>
              </a:extLst>
            </p:cNvPr>
            <p:cNvSpPr>
              <a:spLocks noChangeArrowheads="1"/>
            </p:cNvSpPr>
            <p:nvPr/>
          </p:nvSpPr>
          <p:spPr bwMode="auto">
            <a:xfrm>
              <a:off x="677" y="2855"/>
              <a:ext cx="132"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e</a:t>
              </a:r>
              <a:endParaRPr lang="nl-NL"/>
            </a:p>
          </p:txBody>
        </p:sp>
        <p:sp>
          <p:nvSpPr>
            <p:cNvPr id="40" name="Rectangle 44">
              <a:extLst>
                <a:ext uri="{FF2B5EF4-FFF2-40B4-BE49-F238E27FC236}">
                  <a16:creationId xmlns:a16="http://schemas.microsoft.com/office/drawing/2014/main" id="{93F118D2-30B0-4187-A2BB-5A368D77C7A9}"/>
                </a:ext>
              </a:extLst>
            </p:cNvPr>
            <p:cNvSpPr>
              <a:spLocks noChangeArrowheads="1"/>
            </p:cNvSpPr>
            <p:nvPr/>
          </p:nvSpPr>
          <p:spPr bwMode="auto">
            <a:xfrm>
              <a:off x="749" y="2855"/>
              <a:ext cx="175"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m</a:t>
              </a:r>
              <a:endParaRPr lang="nl-NL"/>
            </a:p>
          </p:txBody>
        </p:sp>
        <p:sp>
          <p:nvSpPr>
            <p:cNvPr id="41" name="Rectangle 45">
              <a:extLst>
                <a:ext uri="{FF2B5EF4-FFF2-40B4-BE49-F238E27FC236}">
                  <a16:creationId xmlns:a16="http://schemas.microsoft.com/office/drawing/2014/main" id="{3E0733D1-375E-43DF-9F92-8C6E72D784A3}"/>
                </a:ext>
              </a:extLst>
            </p:cNvPr>
            <p:cNvSpPr>
              <a:spLocks noChangeArrowheads="1"/>
            </p:cNvSpPr>
            <p:nvPr/>
          </p:nvSpPr>
          <p:spPr bwMode="auto">
            <a:xfrm>
              <a:off x="861" y="2855"/>
              <a:ext cx="132"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e</a:t>
              </a:r>
              <a:endParaRPr lang="nl-NL"/>
            </a:p>
          </p:txBody>
        </p:sp>
        <p:sp>
          <p:nvSpPr>
            <p:cNvPr id="42" name="Rectangle 46">
              <a:extLst>
                <a:ext uri="{FF2B5EF4-FFF2-40B4-BE49-F238E27FC236}">
                  <a16:creationId xmlns:a16="http://schemas.microsoft.com/office/drawing/2014/main" id="{A22B167B-FDC3-4F83-AE50-AC19DA48E338}"/>
                </a:ext>
              </a:extLst>
            </p:cNvPr>
            <p:cNvSpPr>
              <a:spLocks noChangeArrowheads="1"/>
            </p:cNvSpPr>
            <p:nvPr/>
          </p:nvSpPr>
          <p:spPr bwMode="auto">
            <a:xfrm>
              <a:off x="444" y="3008"/>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d</a:t>
              </a:r>
              <a:endParaRPr lang="nl-NL"/>
            </a:p>
          </p:txBody>
        </p:sp>
        <p:sp>
          <p:nvSpPr>
            <p:cNvPr id="43" name="Rectangle 47">
              <a:extLst>
                <a:ext uri="{FF2B5EF4-FFF2-40B4-BE49-F238E27FC236}">
                  <a16:creationId xmlns:a16="http://schemas.microsoft.com/office/drawing/2014/main" id="{7D39B71C-53AE-40C6-867A-D51B2B34EDFD}"/>
                </a:ext>
              </a:extLst>
            </p:cNvPr>
            <p:cNvSpPr>
              <a:spLocks noChangeArrowheads="1"/>
            </p:cNvSpPr>
            <p:nvPr/>
          </p:nvSpPr>
          <p:spPr bwMode="auto">
            <a:xfrm>
              <a:off x="525" y="3008"/>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o</a:t>
              </a:r>
              <a:endParaRPr lang="nl-NL"/>
            </a:p>
          </p:txBody>
        </p:sp>
        <p:sp>
          <p:nvSpPr>
            <p:cNvPr id="44" name="Rectangle 48">
              <a:extLst>
                <a:ext uri="{FF2B5EF4-FFF2-40B4-BE49-F238E27FC236}">
                  <a16:creationId xmlns:a16="http://schemas.microsoft.com/office/drawing/2014/main" id="{CE9C01A7-4BEA-4CB4-AB44-4D9DD303591A}"/>
                </a:ext>
              </a:extLst>
            </p:cNvPr>
            <p:cNvSpPr>
              <a:spLocks noChangeArrowheads="1"/>
            </p:cNvSpPr>
            <p:nvPr/>
          </p:nvSpPr>
          <p:spPr bwMode="auto">
            <a:xfrm>
              <a:off x="605" y="3008"/>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n</a:t>
              </a:r>
              <a:endParaRPr lang="nl-NL"/>
            </a:p>
          </p:txBody>
        </p:sp>
        <p:sp>
          <p:nvSpPr>
            <p:cNvPr id="45" name="Rectangle 49">
              <a:extLst>
                <a:ext uri="{FF2B5EF4-FFF2-40B4-BE49-F238E27FC236}">
                  <a16:creationId xmlns:a16="http://schemas.microsoft.com/office/drawing/2014/main" id="{902B2CF6-455E-4166-84A7-EA082361D37D}"/>
                </a:ext>
              </a:extLst>
            </p:cNvPr>
            <p:cNvSpPr>
              <a:spLocks noChangeArrowheads="1"/>
            </p:cNvSpPr>
            <p:nvPr/>
          </p:nvSpPr>
          <p:spPr bwMode="auto">
            <a:xfrm>
              <a:off x="685" y="3008"/>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o</a:t>
              </a:r>
              <a:endParaRPr lang="nl-NL"/>
            </a:p>
          </p:txBody>
        </p:sp>
        <p:sp>
          <p:nvSpPr>
            <p:cNvPr id="46" name="Rectangle 50">
              <a:extLst>
                <a:ext uri="{FF2B5EF4-FFF2-40B4-BE49-F238E27FC236}">
                  <a16:creationId xmlns:a16="http://schemas.microsoft.com/office/drawing/2014/main" id="{D60F1888-A6FB-4560-B155-EFF9A6D6AE14}"/>
                </a:ext>
              </a:extLst>
            </p:cNvPr>
            <p:cNvSpPr>
              <a:spLocks noChangeArrowheads="1"/>
            </p:cNvSpPr>
            <p:nvPr/>
          </p:nvSpPr>
          <p:spPr bwMode="auto">
            <a:xfrm>
              <a:off x="765" y="3008"/>
              <a:ext cx="111"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r</a:t>
              </a:r>
              <a:endParaRPr lang="nl-NL"/>
            </a:p>
          </p:txBody>
        </p:sp>
        <p:sp>
          <p:nvSpPr>
            <p:cNvPr id="47" name="Freeform 51">
              <a:extLst>
                <a:ext uri="{FF2B5EF4-FFF2-40B4-BE49-F238E27FC236}">
                  <a16:creationId xmlns:a16="http://schemas.microsoft.com/office/drawing/2014/main" id="{B05FC8D0-6C82-4D08-A14E-06AF989CA283}"/>
                </a:ext>
              </a:extLst>
            </p:cNvPr>
            <p:cNvSpPr>
              <a:spLocks/>
            </p:cNvSpPr>
            <p:nvPr/>
          </p:nvSpPr>
          <p:spPr bwMode="auto">
            <a:xfrm>
              <a:off x="555" y="2026"/>
              <a:ext cx="190" cy="323"/>
            </a:xfrm>
            <a:custGeom>
              <a:avLst/>
              <a:gdLst>
                <a:gd name="T0" fmla="*/ 1 w 316"/>
                <a:gd name="T1" fmla="*/ 12 h 538"/>
                <a:gd name="T2" fmla="*/ 1 w 316"/>
                <a:gd name="T3" fmla="*/ 12 h 538"/>
                <a:gd name="T4" fmla="*/ 11 w 316"/>
                <a:gd name="T5" fmla="*/ 2 h 538"/>
                <a:gd name="T6" fmla="*/ 10 w 316"/>
                <a:gd name="T7" fmla="*/ 12 h 538"/>
                <a:gd name="T8" fmla="*/ 11 w 316"/>
                <a:gd name="T9" fmla="*/ 22 h 538"/>
                <a:gd name="T10" fmla="*/ 1 w 316"/>
                <a:gd name="T11" fmla="*/ 12 h 538"/>
                <a:gd name="T12" fmla="*/ 1 w 316"/>
                <a:gd name="T13" fmla="*/ 12 h 538"/>
                <a:gd name="T14" fmla="*/ 0 60000 65536"/>
                <a:gd name="T15" fmla="*/ 0 60000 65536"/>
                <a:gd name="T16" fmla="*/ 0 60000 65536"/>
                <a:gd name="T17" fmla="*/ 0 60000 65536"/>
                <a:gd name="T18" fmla="*/ 0 60000 65536"/>
                <a:gd name="T19" fmla="*/ 0 60000 65536"/>
                <a:gd name="T20" fmla="*/ 0 60000 65536"/>
                <a:gd name="T21" fmla="*/ 0 w 316"/>
                <a:gd name="T22" fmla="*/ 0 h 538"/>
                <a:gd name="T23" fmla="*/ 316 w 316"/>
                <a:gd name="T24" fmla="*/ 538 h 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538">
                  <a:moveTo>
                    <a:pt x="3" y="261"/>
                  </a:moveTo>
                  <a:lnTo>
                    <a:pt x="3" y="261"/>
                  </a:lnTo>
                  <a:cubicBezTo>
                    <a:pt x="6" y="71"/>
                    <a:pt x="160" y="0"/>
                    <a:pt x="235" y="42"/>
                  </a:cubicBezTo>
                  <a:cubicBezTo>
                    <a:pt x="310" y="84"/>
                    <a:pt x="220" y="166"/>
                    <a:pt x="225" y="263"/>
                  </a:cubicBezTo>
                  <a:cubicBezTo>
                    <a:pt x="230" y="375"/>
                    <a:pt x="316" y="421"/>
                    <a:pt x="235" y="479"/>
                  </a:cubicBezTo>
                  <a:cubicBezTo>
                    <a:pt x="154" y="538"/>
                    <a:pt x="0" y="451"/>
                    <a:pt x="3" y="261"/>
                  </a:cubicBezTo>
                  <a:close/>
                </a:path>
              </a:pathLst>
            </a:custGeom>
            <a:solidFill>
              <a:srgbClr val="00B0F0"/>
            </a:solidFill>
            <a:ln w="0">
              <a:solidFill>
                <a:srgbClr val="000000"/>
              </a:solidFill>
              <a:prstDash val="solid"/>
              <a:round/>
              <a:headEnd/>
              <a:tailEnd/>
            </a:ln>
          </p:spPr>
          <p:txBody>
            <a:bodyPr/>
            <a:lstStyle/>
            <a:p>
              <a:endParaRPr lang="nl-NL"/>
            </a:p>
          </p:txBody>
        </p:sp>
        <p:sp>
          <p:nvSpPr>
            <p:cNvPr id="48" name="Freeform 52">
              <a:extLst>
                <a:ext uri="{FF2B5EF4-FFF2-40B4-BE49-F238E27FC236}">
                  <a16:creationId xmlns:a16="http://schemas.microsoft.com/office/drawing/2014/main" id="{4A6FC45E-9700-403D-808F-92DAE0C6A383}"/>
                </a:ext>
              </a:extLst>
            </p:cNvPr>
            <p:cNvSpPr>
              <a:spLocks/>
            </p:cNvSpPr>
            <p:nvPr/>
          </p:nvSpPr>
          <p:spPr bwMode="auto">
            <a:xfrm>
              <a:off x="555" y="2026"/>
              <a:ext cx="190" cy="323"/>
            </a:xfrm>
            <a:custGeom>
              <a:avLst/>
              <a:gdLst>
                <a:gd name="T0" fmla="*/ 1 w 316"/>
                <a:gd name="T1" fmla="*/ 12 h 538"/>
                <a:gd name="T2" fmla="*/ 1 w 316"/>
                <a:gd name="T3" fmla="*/ 12 h 538"/>
                <a:gd name="T4" fmla="*/ 11 w 316"/>
                <a:gd name="T5" fmla="*/ 2 h 538"/>
                <a:gd name="T6" fmla="*/ 10 w 316"/>
                <a:gd name="T7" fmla="*/ 12 h 538"/>
                <a:gd name="T8" fmla="*/ 11 w 316"/>
                <a:gd name="T9" fmla="*/ 22 h 538"/>
                <a:gd name="T10" fmla="*/ 1 w 316"/>
                <a:gd name="T11" fmla="*/ 12 h 538"/>
                <a:gd name="T12" fmla="*/ 1 w 316"/>
                <a:gd name="T13" fmla="*/ 12 h 538"/>
                <a:gd name="T14" fmla="*/ 0 60000 65536"/>
                <a:gd name="T15" fmla="*/ 0 60000 65536"/>
                <a:gd name="T16" fmla="*/ 0 60000 65536"/>
                <a:gd name="T17" fmla="*/ 0 60000 65536"/>
                <a:gd name="T18" fmla="*/ 0 60000 65536"/>
                <a:gd name="T19" fmla="*/ 0 60000 65536"/>
                <a:gd name="T20" fmla="*/ 0 60000 65536"/>
                <a:gd name="T21" fmla="*/ 0 w 316"/>
                <a:gd name="T22" fmla="*/ 0 h 538"/>
                <a:gd name="T23" fmla="*/ 316 w 316"/>
                <a:gd name="T24" fmla="*/ 538 h 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538">
                  <a:moveTo>
                    <a:pt x="3" y="261"/>
                  </a:moveTo>
                  <a:lnTo>
                    <a:pt x="3" y="261"/>
                  </a:lnTo>
                  <a:cubicBezTo>
                    <a:pt x="6" y="71"/>
                    <a:pt x="160" y="0"/>
                    <a:pt x="235" y="42"/>
                  </a:cubicBezTo>
                  <a:cubicBezTo>
                    <a:pt x="310" y="84"/>
                    <a:pt x="220" y="166"/>
                    <a:pt x="225" y="263"/>
                  </a:cubicBezTo>
                  <a:cubicBezTo>
                    <a:pt x="230" y="375"/>
                    <a:pt x="316" y="421"/>
                    <a:pt x="235" y="479"/>
                  </a:cubicBezTo>
                  <a:cubicBezTo>
                    <a:pt x="154" y="538"/>
                    <a:pt x="0" y="451"/>
                    <a:pt x="3" y="261"/>
                  </a:cubicBezTo>
                  <a:close/>
                </a:path>
              </a:pathLst>
            </a:custGeom>
            <a:noFill/>
            <a:ln w="12700" cap="flat">
              <a:solidFill>
                <a:srgbClr val="FFFFFF"/>
              </a:solidFill>
              <a:prstDash val="solid"/>
              <a:round/>
              <a:headEnd/>
              <a:tailEnd/>
            </a:ln>
          </p:spPr>
          <p:txBody>
            <a:bodyPr/>
            <a:lstStyle/>
            <a:p>
              <a:endParaRPr lang="nl-NL"/>
            </a:p>
          </p:txBody>
        </p:sp>
        <p:sp>
          <p:nvSpPr>
            <p:cNvPr id="49" name="Freeform 53">
              <a:extLst>
                <a:ext uri="{FF2B5EF4-FFF2-40B4-BE49-F238E27FC236}">
                  <a16:creationId xmlns:a16="http://schemas.microsoft.com/office/drawing/2014/main" id="{B0BD6197-CEFE-4F60-8A2D-E470D6696F25}"/>
                </a:ext>
              </a:extLst>
            </p:cNvPr>
            <p:cNvSpPr>
              <a:spLocks/>
            </p:cNvSpPr>
            <p:nvPr/>
          </p:nvSpPr>
          <p:spPr bwMode="auto">
            <a:xfrm>
              <a:off x="877" y="2224"/>
              <a:ext cx="1209" cy="599"/>
            </a:xfrm>
            <a:custGeom>
              <a:avLst/>
              <a:gdLst>
                <a:gd name="T0" fmla="*/ 3 w 2013"/>
                <a:gd name="T1" fmla="*/ 1 h 995"/>
                <a:gd name="T2" fmla="*/ 3 w 2013"/>
                <a:gd name="T3" fmla="*/ 1 h 995"/>
                <a:gd name="T4" fmla="*/ 4 w 2013"/>
                <a:gd name="T5" fmla="*/ 1 h 995"/>
                <a:gd name="T6" fmla="*/ 82 w 2013"/>
                <a:gd name="T7" fmla="*/ 38 h 995"/>
                <a:gd name="T8" fmla="*/ 85 w 2013"/>
                <a:gd name="T9" fmla="*/ 34 h 995"/>
                <a:gd name="T10" fmla="*/ 94 w 2013"/>
                <a:gd name="T11" fmla="*/ 47 h 995"/>
                <a:gd name="T12" fmla="*/ 78 w 2013"/>
                <a:gd name="T13" fmla="*/ 48 h 995"/>
                <a:gd name="T14" fmla="*/ 80 w 2013"/>
                <a:gd name="T15" fmla="*/ 43 h 995"/>
                <a:gd name="T16" fmla="*/ 2 w 2013"/>
                <a:gd name="T17" fmla="*/ 5 h 995"/>
                <a:gd name="T18" fmla="*/ 1 w 2013"/>
                <a:gd name="T19" fmla="*/ 1 h 995"/>
                <a:gd name="T20" fmla="*/ 3 w 2013"/>
                <a:gd name="T21" fmla="*/ 1 h 995"/>
                <a:gd name="T22" fmla="*/ 3 w 2013"/>
                <a:gd name="T23" fmla="*/ 1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3"/>
                <a:gd name="T37" fmla="*/ 0 h 995"/>
                <a:gd name="T38" fmla="*/ 2013 w 2013"/>
                <a:gd name="T39" fmla="*/ 995 h 9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3" h="995">
                  <a:moveTo>
                    <a:pt x="64" y="1"/>
                  </a:moveTo>
                  <a:lnTo>
                    <a:pt x="64" y="1"/>
                  </a:lnTo>
                  <a:cubicBezTo>
                    <a:pt x="71" y="1"/>
                    <a:pt x="78" y="3"/>
                    <a:pt x="84" y="6"/>
                  </a:cubicBezTo>
                  <a:lnTo>
                    <a:pt x="1747" y="803"/>
                  </a:lnTo>
                  <a:lnTo>
                    <a:pt x="1794" y="707"/>
                  </a:lnTo>
                  <a:lnTo>
                    <a:pt x="2013" y="989"/>
                  </a:lnTo>
                  <a:lnTo>
                    <a:pt x="1655" y="995"/>
                  </a:lnTo>
                  <a:lnTo>
                    <a:pt x="1701" y="899"/>
                  </a:lnTo>
                  <a:lnTo>
                    <a:pt x="38" y="102"/>
                  </a:lnTo>
                  <a:cubicBezTo>
                    <a:pt x="12" y="89"/>
                    <a:pt x="0" y="57"/>
                    <a:pt x="13" y="31"/>
                  </a:cubicBezTo>
                  <a:cubicBezTo>
                    <a:pt x="23" y="11"/>
                    <a:pt x="43" y="0"/>
                    <a:pt x="64" y="1"/>
                  </a:cubicBezTo>
                  <a:close/>
                </a:path>
              </a:pathLst>
            </a:custGeom>
            <a:solidFill>
              <a:srgbClr val="00B050"/>
            </a:solidFill>
            <a:ln w="0">
              <a:solidFill>
                <a:srgbClr val="000000"/>
              </a:solidFill>
              <a:prstDash val="solid"/>
              <a:round/>
              <a:headEnd/>
              <a:tailEnd/>
            </a:ln>
          </p:spPr>
          <p:txBody>
            <a:bodyPr/>
            <a:lstStyle/>
            <a:p>
              <a:endParaRPr lang="nl-NL"/>
            </a:p>
          </p:txBody>
        </p:sp>
        <p:sp>
          <p:nvSpPr>
            <p:cNvPr id="50" name="Freeform 54">
              <a:extLst>
                <a:ext uri="{FF2B5EF4-FFF2-40B4-BE49-F238E27FC236}">
                  <a16:creationId xmlns:a16="http://schemas.microsoft.com/office/drawing/2014/main" id="{4C367BDA-5371-47C7-B64C-958EB8D064B5}"/>
                </a:ext>
              </a:extLst>
            </p:cNvPr>
            <p:cNvSpPr>
              <a:spLocks/>
            </p:cNvSpPr>
            <p:nvPr/>
          </p:nvSpPr>
          <p:spPr bwMode="auto">
            <a:xfrm>
              <a:off x="4574" y="2401"/>
              <a:ext cx="866" cy="1451"/>
            </a:xfrm>
            <a:custGeom>
              <a:avLst/>
              <a:gdLst>
                <a:gd name="T0" fmla="*/ 0 w 1440"/>
                <a:gd name="T1" fmla="*/ 11 h 2413"/>
                <a:gd name="T2" fmla="*/ 0 w 1440"/>
                <a:gd name="T3" fmla="*/ 11 h 2413"/>
                <a:gd name="T4" fmla="*/ 11 w 1440"/>
                <a:gd name="T5" fmla="*/ 0 h 2413"/>
                <a:gd name="T6" fmla="*/ 57 w 1440"/>
                <a:gd name="T7" fmla="*/ 0 h 2413"/>
                <a:gd name="T8" fmla="*/ 68 w 1440"/>
                <a:gd name="T9" fmla="*/ 11 h 2413"/>
                <a:gd name="T10" fmla="*/ 68 w 1440"/>
                <a:gd name="T11" fmla="*/ 103 h 2413"/>
                <a:gd name="T12" fmla="*/ 57 w 1440"/>
                <a:gd name="T13" fmla="*/ 114 h 2413"/>
                <a:gd name="T14" fmla="*/ 11 w 1440"/>
                <a:gd name="T15" fmla="*/ 114 h 2413"/>
                <a:gd name="T16" fmla="*/ 0 w 1440"/>
                <a:gd name="T17" fmla="*/ 103 h 2413"/>
                <a:gd name="T18" fmla="*/ 0 w 1440"/>
                <a:gd name="T19" fmla="*/ 11 h 24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0"/>
                <a:gd name="T31" fmla="*/ 0 h 2413"/>
                <a:gd name="T32" fmla="*/ 1440 w 1440"/>
                <a:gd name="T33" fmla="*/ 2413 h 24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0" h="2413">
                  <a:moveTo>
                    <a:pt x="0" y="240"/>
                  </a:moveTo>
                  <a:lnTo>
                    <a:pt x="0" y="240"/>
                  </a:lnTo>
                  <a:cubicBezTo>
                    <a:pt x="0" y="107"/>
                    <a:pt x="108" y="0"/>
                    <a:pt x="241" y="0"/>
                  </a:cubicBezTo>
                  <a:lnTo>
                    <a:pt x="1200" y="0"/>
                  </a:lnTo>
                  <a:cubicBezTo>
                    <a:pt x="1333" y="0"/>
                    <a:pt x="1440" y="107"/>
                    <a:pt x="1440" y="240"/>
                  </a:cubicBezTo>
                  <a:lnTo>
                    <a:pt x="1440" y="2173"/>
                  </a:lnTo>
                  <a:cubicBezTo>
                    <a:pt x="1440" y="2306"/>
                    <a:pt x="1333" y="2413"/>
                    <a:pt x="1200" y="2413"/>
                  </a:cubicBezTo>
                  <a:lnTo>
                    <a:pt x="241" y="2413"/>
                  </a:lnTo>
                  <a:cubicBezTo>
                    <a:pt x="108" y="2413"/>
                    <a:pt x="0" y="2306"/>
                    <a:pt x="0" y="2173"/>
                  </a:cubicBezTo>
                  <a:lnTo>
                    <a:pt x="0" y="240"/>
                  </a:lnTo>
                  <a:close/>
                </a:path>
              </a:pathLst>
            </a:custGeom>
            <a:solidFill>
              <a:srgbClr val="C5F3FF"/>
            </a:solidFill>
            <a:ln w="0">
              <a:solidFill>
                <a:srgbClr val="000000"/>
              </a:solidFill>
              <a:prstDash val="solid"/>
              <a:round/>
              <a:headEnd/>
              <a:tailEnd/>
            </a:ln>
          </p:spPr>
          <p:txBody>
            <a:bodyPr/>
            <a:lstStyle/>
            <a:p>
              <a:endParaRPr lang="nl-NL"/>
            </a:p>
          </p:txBody>
        </p:sp>
        <p:sp>
          <p:nvSpPr>
            <p:cNvPr id="51" name="Freeform 55">
              <a:extLst>
                <a:ext uri="{FF2B5EF4-FFF2-40B4-BE49-F238E27FC236}">
                  <a16:creationId xmlns:a16="http://schemas.microsoft.com/office/drawing/2014/main" id="{6A2C6C6A-8466-4375-809C-A7D0DA00F3D8}"/>
                </a:ext>
              </a:extLst>
            </p:cNvPr>
            <p:cNvSpPr>
              <a:spLocks/>
            </p:cNvSpPr>
            <p:nvPr/>
          </p:nvSpPr>
          <p:spPr bwMode="auto">
            <a:xfrm>
              <a:off x="5039" y="2449"/>
              <a:ext cx="217" cy="217"/>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0"/>
                    <a:pt x="80" y="0"/>
                    <a:pt x="180" y="0"/>
                  </a:cubicBezTo>
                  <a:cubicBezTo>
                    <a:pt x="279" y="0"/>
                    <a:pt x="360" y="80"/>
                    <a:pt x="360" y="180"/>
                  </a:cubicBezTo>
                  <a:cubicBezTo>
                    <a:pt x="360" y="279"/>
                    <a:pt x="279" y="360"/>
                    <a:pt x="180" y="360"/>
                  </a:cubicBezTo>
                  <a:cubicBezTo>
                    <a:pt x="80" y="360"/>
                    <a:pt x="0" y="279"/>
                    <a:pt x="0" y="180"/>
                  </a:cubicBezTo>
                  <a:close/>
                </a:path>
              </a:pathLst>
            </a:custGeom>
            <a:solidFill>
              <a:srgbClr val="BFBFBF"/>
            </a:solidFill>
            <a:ln w="0">
              <a:solidFill>
                <a:srgbClr val="000000"/>
              </a:solidFill>
              <a:prstDash val="solid"/>
              <a:round/>
              <a:headEnd/>
              <a:tailEnd/>
            </a:ln>
          </p:spPr>
          <p:txBody>
            <a:bodyPr/>
            <a:lstStyle/>
            <a:p>
              <a:endParaRPr lang="nl-NL"/>
            </a:p>
          </p:txBody>
        </p:sp>
        <p:sp>
          <p:nvSpPr>
            <p:cNvPr id="52" name="Freeform 56">
              <a:extLst>
                <a:ext uri="{FF2B5EF4-FFF2-40B4-BE49-F238E27FC236}">
                  <a16:creationId xmlns:a16="http://schemas.microsoft.com/office/drawing/2014/main" id="{B7440209-0E3A-48D6-BE71-2BF0A5633D64}"/>
                </a:ext>
              </a:extLst>
            </p:cNvPr>
            <p:cNvSpPr>
              <a:spLocks noEditPoints="1"/>
            </p:cNvSpPr>
            <p:nvPr/>
          </p:nvSpPr>
          <p:spPr bwMode="auto">
            <a:xfrm>
              <a:off x="4904" y="2689"/>
              <a:ext cx="487" cy="835"/>
            </a:xfrm>
            <a:custGeom>
              <a:avLst/>
              <a:gdLst>
                <a:gd name="T0" fmla="*/ 19 w 812"/>
                <a:gd name="T1" fmla="*/ 1 h 1389"/>
                <a:gd name="T2" fmla="*/ 19 w 812"/>
                <a:gd name="T3" fmla="*/ 1 h 1389"/>
                <a:gd name="T4" fmla="*/ 19 w 812"/>
                <a:gd name="T5" fmla="*/ 2 h 1389"/>
                <a:gd name="T6" fmla="*/ 19 w 812"/>
                <a:gd name="T7" fmla="*/ 2 h 1389"/>
                <a:gd name="T8" fmla="*/ 19 w 812"/>
                <a:gd name="T9" fmla="*/ 1 h 1389"/>
                <a:gd name="T10" fmla="*/ 12 w 812"/>
                <a:gd name="T11" fmla="*/ 1 h 1389"/>
                <a:gd name="T12" fmla="*/ 12 w 812"/>
                <a:gd name="T13" fmla="*/ 1 h 1389"/>
                <a:gd name="T14" fmla="*/ 19 w 812"/>
                <a:gd name="T15" fmla="*/ 1 h 1389"/>
                <a:gd name="T16" fmla="*/ 19 w 812"/>
                <a:gd name="T17" fmla="*/ 1 h 1389"/>
                <a:gd name="T18" fmla="*/ 20 w 812"/>
                <a:gd name="T19" fmla="*/ 1 h 1389"/>
                <a:gd name="T20" fmla="*/ 26 w 812"/>
                <a:gd name="T21" fmla="*/ 1 h 1389"/>
                <a:gd name="T22" fmla="*/ 37 w 812"/>
                <a:gd name="T23" fmla="*/ 35 h 1389"/>
                <a:gd name="T24" fmla="*/ 37 w 812"/>
                <a:gd name="T25" fmla="*/ 35 h 1389"/>
                <a:gd name="T26" fmla="*/ 37 w 812"/>
                <a:gd name="T27" fmla="*/ 35 h 1389"/>
                <a:gd name="T28" fmla="*/ 34 w 812"/>
                <a:gd name="T29" fmla="*/ 38 h 1389"/>
                <a:gd name="T30" fmla="*/ 31 w 812"/>
                <a:gd name="T31" fmla="*/ 35 h 1389"/>
                <a:gd name="T32" fmla="*/ 31 w 812"/>
                <a:gd name="T33" fmla="*/ 35 h 1389"/>
                <a:gd name="T34" fmla="*/ 31 w 812"/>
                <a:gd name="T35" fmla="*/ 35 h 1389"/>
                <a:gd name="T36" fmla="*/ 31 w 812"/>
                <a:gd name="T37" fmla="*/ 23 h 1389"/>
                <a:gd name="T38" fmla="*/ 29 w 812"/>
                <a:gd name="T39" fmla="*/ 15 h 1389"/>
                <a:gd name="T40" fmla="*/ 29 w 812"/>
                <a:gd name="T41" fmla="*/ 14 h 1389"/>
                <a:gd name="T42" fmla="*/ 29 w 812"/>
                <a:gd name="T43" fmla="*/ 60 h 1389"/>
                <a:gd name="T44" fmla="*/ 29 w 812"/>
                <a:gd name="T45" fmla="*/ 60 h 1389"/>
                <a:gd name="T46" fmla="*/ 29 w 812"/>
                <a:gd name="T47" fmla="*/ 60 h 1389"/>
                <a:gd name="T48" fmla="*/ 25 w 812"/>
                <a:gd name="T49" fmla="*/ 65 h 1389"/>
                <a:gd name="T50" fmla="*/ 20 w 812"/>
                <a:gd name="T51" fmla="*/ 60 h 1389"/>
                <a:gd name="T52" fmla="*/ 20 w 812"/>
                <a:gd name="T53" fmla="*/ 60 h 1389"/>
                <a:gd name="T54" fmla="*/ 20 w 812"/>
                <a:gd name="T55" fmla="*/ 60 h 1389"/>
                <a:gd name="T56" fmla="*/ 20 w 812"/>
                <a:gd name="T57" fmla="*/ 31 h 1389"/>
                <a:gd name="T58" fmla="*/ 18 w 812"/>
                <a:gd name="T59" fmla="*/ 31 h 1389"/>
                <a:gd name="T60" fmla="*/ 18 w 812"/>
                <a:gd name="T61" fmla="*/ 60 h 1389"/>
                <a:gd name="T62" fmla="*/ 18 w 812"/>
                <a:gd name="T63" fmla="*/ 60 h 1389"/>
                <a:gd name="T64" fmla="*/ 18 w 812"/>
                <a:gd name="T65" fmla="*/ 61 h 1389"/>
                <a:gd name="T66" fmla="*/ 13 w 812"/>
                <a:gd name="T67" fmla="*/ 66 h 1389"/>
                <a:gd name="T68" fmla="*/ 8 w 812"/>
                <a:gd name="T69" fmla="*/ 61 h 1389"/>
                <a:gd name="T70" fmla="*/ 8 w 812"/>
                <a:gd name="T71" fmla="*/ 60 h 1389"/>
                <a:gd name="T72" fmla="*/ 8 w 812"/>
                <a:gd name="T73" fmla="*/ 60 h 1389"/>
                <a:gd name="T74" fmla="*/ 8 w 812"/>
                <a:gd name="T75" fmla="*/ 14 h 1389"/>
                <a:gd name="T76" fmla="*/ 8 w 812"/>
                <a:gd name="T77" fmla="*/ 15 h 1389"/>
                <a:gd name="T78" fmla="*/ 7 w 812"/>
                <a:gd name="T79" fmla="*/ 23 h 1389"/>
                <a:gd name="T80" fmla="*/ 7 w 812"/>
                <a:gd name="T81" fmla="*/ 35 h 1389"/>
                <a:gd name="T82" fmla="*/ 7 w 812"/>
                <a:gd name="T83" fmla="*/ 35 h 1389"/>
                <a:gd name="T84" fmla="*/ 7 w 812"/>
                <a:gd name="T85" fmla="*/ 35 h 1389"/>
                <a:gd name="T86" fmla="*/ 4 w 812"/>
                <a:gd name="T87" fmla="*/ 38 h 1389"/>
                <a:gd name="T88" fmla="*/ 1 w 812"/>
                <a:gd name="T89" fmla="*/ 35 h 1389"/>
                <a:gd name="T90" fmla="*/ 1 w 812"/>
                <a:gd name="T91" fmla="*/ 35 h 1389"/>
                <a:gd name="T92" fmla="*/ 1 w 812"/>
                <a:gd name="T93" fmla="*/ 35 h 1389"/>
                <a:gd name="T94" fmla="*/ 12 w 812"/>
                <a:gd name="T95" fmla="*/ 1 h 1389"/>
                <a:gd name="T96" fmla="*/ 12 w 812"/>
                <a:gd name="T97" fmla="*/ 1 h 1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2"/>
                <a:gd name="T148" fmla="*/ 0 h 1389"/>
                <a:gd name="T149" fmla="*/ 812 w 812"/>
                <a:gd name="T150" fmla="*/ 1389 h 1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2" h="1389">
                  <a:moveTo>
                    <a:pt x="406" y="34"/>
                  </a:moveTo>
                  <a:lnTo>
                    <a:pt x="406" y="34"/>
                  </a:lnTo>
                  <a:lnTo>
                    <a:pt x="401" y="41"/>
                  </a:lnTo>
                  <a:lnTo>
                    <a:pt x="411" y="41"/>
                  </a:lnTo>
                  <a:lnTo>
                    <a:pt x="406" y="34"/>
                  </a:lnTo>
                  <a:close/>
                  <a:moveTo>
                    <a:pt x="258" y="2"/>
                  </a:moveTo>
                  <a:lnTo>
                    <a:pt x="258" y="2"/>
                  </a:lnTo>
                  <a:cubicBezTo>
                    <a:pt x="323" y="2"/>
                    <a:pt x="365" y="3"/>
                    <a:pt x="393" y="3"/>
                  </a:cubicBezTo>
                  <a:lnTo>
                    <a:pt x="406" y="4"/>
                  </a:lnTo>
                  <a:lnTo>
                    <a:pt x="418" y="3"/>
                  </a:lnTo>
                  <a:cubicBezTo>
                    <a:pt x="446" y="3"/>
                    <a:pt x="489" y="2"/>
                    <a:pt x="554" y="2"/>
                  </a:cubicBezTo>
                  <a:cubicBezTo>
                    <a:pt x="812" y="0"/>
                    <a:pt x="804" y="529"/>
                    <a:pt x="797" y="738"/>
                  </a:cubicBezTo>
                  <a:lnTo>
                    <a:pt x="796" y="738"/>
                  </a:lnTo>
                  <a:lnTo>
                    <a:pt x="797" y="742"/>
                  </a:lnTo>
                  <a:cubicBezTo>
                    <a:pt x="797" y="780"/>
                    <a:pt x="765" y="811"/>
                    <a:pt x="727" y="811"/>
                  </a:cubicBezTo>
                  <a:cubicBezTo>
                    <a:pt x="688" y="811"/>
                    <a:pt x="657" y="780"/>
                    <a:pt x="657" y="742"/>
                  </a:cubicBezTo>
                  <a:lnTo>
                    <a:pt x="657" y="738"/>
                  </a:lnTo>
                  <a:lnTo>
                    <a:pt x="656" y="486"/>
                  </a:lnTo>
                  <a:cubicBezTo>
                    <a:pt x="655" y="415"/>
                    <a:pt x="645" y="360"/>
                    <a:pt x="631" y="316"/>
                  </a:cubicBezTo>
                  <a:lnTo>
                    <a:pt x="625" y="300"/>
                  </a:lnTo>
                  <a:lnTo>
                    <a:pt x="625" y="1279"/>
                  </a:lnTo>
                  <a:lnTo>
                    <a:pt x="625" y="1280"/>
                  </a:lnTo>
                  <a:cubicBezTo>
                    <a:pt x="625" y="1336"/>
                    <a:pt x="580" y="1381"/>
                    <a:pt x="523" y="1381"/>
                  </a:cubicBezTo>
                  <a:cubicBezTo>
                    <a:pt x="467" y="1381"/>
                    <a:pt x="422" y="1336"/>
                    <a:pt x="422" y="1280"/>
                  </a:cubicBezTo>
                  <a:lnTo>
                    <a:pt x="422" y="1279"/>
                  </a:lnTo>
                  <a:lnTo>
                    <a:pt x="422" y="658"/>
                  </a:lnTo>
                  <a:lnTo>
                    <a:pt x="389" y="658"/>
                  </a:lnTo>
                  <a:lnTo>
                    <a:pt x="389" y="1279"/>
                  </a:lnTo>
                  <a:lnTo>
                    <a:pt x="389" y="1287"/>
                  </a:lnTo>
                  <a:cubicBezTo>
                    <a:pt x="389" y="1343"/>
                    <a:pt x="344" y="1389"/>
                    <a:pt x="288" y="1389"/>
                  </a:cubicBezTo>
                  <a:cubicBezTo>
                    <a:pt x="232" y="1389"/>
                    <a:pt x="186" y="1343"/>
                    <a:pt x="186" y="1287"/>
                  </a:cubicBezTo>
                  <a:lnTo>
                    <a:pt x="187" y="1279"/>
                  </a:lnTo>
                  <a:lnTo>
                    <a:pt x="186" y="1279"/>
                  </a:lnTo>
                  <a:lnTo>
                    <a:pt x="186" y="301"/>
                  </a:lnTo>
                  <a:lnTo>
                    <a:pt x="181" y="316"/>
                  </a:lnTo>
                  <a:cubicBezTo>
                    <a:pt x="166" y="360"/>
                    <a:pt x="157" y="415"/>
                    <a:pt x="156" y="486"/>
                  </a:cubicBezTo>
                  <a:lnTo>
                    <a:pt x="155" y="738"/>
                  </a:lnTo>
                  <a:lnTo>
                    <a:pt x="154" y="738"/>
                  </a:lnTo>
                  <a:lnTo>
                    <a:pt x="155" y="742"/>
                  </a:lnTo>
                  <a:cubicBezTo>
                    <a:pt x="155" y="780"/>
                    <a:pt x="123" y="811"/>
                    <a:pt x="85" y="811"/>
                  </a:cubicBezTo>
                  <a:cubicBezTo>
                    <a:pt x="46" y="811"/>
                    <a:pt x="15" y="780"/>
                    <a:pt x="15" y="742"/>
                  </a:cubicBezTo>
                  <a:lnTo>
                    <a:pt x="15" y="738"/>
                  </a:lnTo>
                  <a:cubicBezTo>
                    <a:pt x="8" y="529"/>
                    <a:pt x="0" y="0"/>
                    <a:pt x="258" y="2"/>
                  </a:cubicBezTo>
                  <a:close/>
                </a:path>
              </a:pathLst>
            </a:custGeom>
            <a:solidFill>
              <a:srgbClr val="BFBFBF"/>
            </a:solidFill>
            <a:ln w="0">
              <a:solidFill>
                <a:srgbClr val="000000"/>
              </a:solidFill>
              <a:prstDash val="solid"/>
              <a:round/>
              <a:headEnd/>
              <a:tailEnd/>
            </a:ln>
          </p:spPr>
          <p:txBody>
            <a:bodyPr/>
            <a:lstStyle/>
            <a:p>
              <a:endParaRPr lang="nl-NL"/>
            </a:p>
          </p:txBody>
        </p:sp>
        <p:sp>
          <p:nvSpPr>
            <p:cNvPr id="53" name="Freeform 57">
              <a:extLst>
                <a:ext uri="{FF2B5EF4-FFF2-40B4-BE49-F238E27FC236}">
                  <a16:creationId xmlns:a16="http://schemas.microsoft.com/office/drawing/2014/main" id="{6B87429A-5625-4BB4-9D9E-17ADF234E047}"/>
                </a:ext>
              </a:extLst>
            </p:cNvPr>
            <p:cNvSpPr>
              <a:spLocks/>
            </p:cNvSpPr>
            <p:nvPr/>
          </p:nvSpPr>
          <p:spPr bwMode="auto">
            <a:xfrm>
              <a:off x="4959" y="2490"/>
              <a:ext cx="216" cy="216"/>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0"/>
                    <a:pt x="81" y="0"/>
                    <a:pt x="180" y="0"/>
                  </a:cubicBezTo>
                  <a:cubicBezTo>
                    <a:pt x="280" y="0"/>
                    <a:pt x="360" y="80"/>
                    <a:pt x="360" y="180"/>
                  </a:cubicBezTo>
                  <a:cubicBezTo>
                    <a:pt x="360" y="279"/>
                    <a:pt x="280" y="360"/>
                    <a:pt x="180" y="360"/>
                  </a:cubicBezTo>
                  <a:cubicBezTo>
                    <a:pt x="81" y="360"/>
                    <a:pt x="0" y="279"/>
                    <a:pt x="0" y="180"/>
                  </a:cubicBezTo>
                  <a:close/>
                </a:path>
              </a:pathLst>
            </a:custGeom>
            <a:solidFill>
              <a:srgbClr val="7F7F7F"/>
            </a:solidFill>
            <a:ln w="0">
              <a:solidFill>
                <a:srgbClr val="000000"/>
              </a:solidFill>
              <a:prstDash val="solid"/>
              <a:round/>
              <a:headEnd/>
              <a:tailEnd/>
            </a:ln>
          </p:spPr>
          <p:txBody>
            <a:bodyPr/>
            <a:lstStyle/>
            <a:p>
              <a:endParaRPr lang="nl-NL"/>
            </a:p>
          </p:txBody>
        </p:sp>
        <p:sp>
          <p:nvSpPr>
            <p:cNvPr id="54" name="Freeform 58">
              <a:extLst>
                <a:ext uri="{FF2B5EF4-FFF2-40B4-BE49-F238E27FC236}">
                  <a16:creationId xmlns:a16="http://schemas.microsoft.com/office/drawing/2014/main" id="{C30A2AA0-DFCF-42B7-903E-BCE8DB9A162E}"/>
                </a:ext>
              </a:extLst>
            </p:cNvPr>
            <p:cNvSpPr>
              <a:spLocks noEditPoints="1"/>
            </p:cNvSpPr>
            <p:nvPr/>
          </p:nvSpPr>
          <p:spPr bwMode="auto">
            <a:xfrm>
              <a:off x="4823" y="2737"/>
              <a:ext cx="489" cy="835"/>
            </a:xfrm>
            <a:custGeom>
              <a:avLst/>
              <a:gdLst>
                <a:gd name="T0" fmla="*/ 19 w 813"/>
                <a:gd name="T1" fmla="*/ 1 h 1389"/>
                <a:gd name="T2" fmla="*/ 19 w 813"/>
                <a:gd name="T3" fmla="*/ 1 h 1389"/>
                <a:gd name="T4" fmla="*/ 19 w 813"/>
                <a:gd name="T5" fmla="*/ 2 h 1389"/>
                <a:gd name="T6" fmla="*/ 19 w 813"/>
                <a:gd name="T7" fmla="*/ 2 h 1389"/>
                <a:gd name="T8" fmla="*/ 19 w 813"/>
                <a:gd name="T9" fmla="*/ 1 h 1389"/>
                <a:gd name="T10" fmla="*/ 12 w 813"/>
                <a:gd name="T11" fmla="*/ 1 h 1389"/>
                <a:gd name="T12" fmla="*/ 12 w 813"/>
                <a:gd name="T13" fmla="*/ 1 h 1389"/>
                <a:gd name="T14" fmla="*/ 19 w 813"/>
                <a:gd name="T15" fmla="*/ 1 h 1389"/>
                <a:gd name="T16" fmla="*/ 19 w 813"/>
                <a:gd name="T17" fmla="*/ 1 h 1389"/>
                <a:gd name="T18" fmla="*/ 20 w 813"/>
                <a:gd name="T19" fmla="*/ 1 h 1389"/>
                <a:gd name="T20" fmla="*/ 26 w 813"/>
                <a:gd name="T21" fmla="*/ 1 h 1389"/>
                <a:gd name="T22" fmla="*/ 38 w 813"/>
                <a:gd name="T23" fmla="*/ 35 h 1389"/>
                <a:gd name="T24" fmla="*/ 38 w 813"/>
                <a:gd name="T25" fmla="*/ 35 h 1389"/>
                <a:gd name="T26" fmla="*/ 38 w 813"/>
                <a:gd name="T27" fmla="*/ 35 h 1389"/>
                <a:gd name="T28" fmla="*/ 34 w 813"/>
                <a:gd name="T29" fmla="*/ 38 h 1389"/>
                <a:gd name="T30" fmla="*/ 31 w 813"/>
                <a:gd name="T31" fmla="*/ 35 h 1389"/>
                <a:gd name="T32" fmla="*/ 31 w 813"/>
                <a:gd name="T33" fmla="*/ 35 h 1389"/>
                <a:gd name="T34" fmla="*/ 31 w 813"/>
                <a:gd name="T35" fmla="*/ 35 h 1389"/>
                <a:gd name="T36" fmla="*/ 31 w 813"/>
                <a:gd name="T37" fmla="*/ 23 h 1389"/>
                <a:gd name="T38" fmla="*/ 30 w 813"/>
                <a:gd name="T39" fmla="*/ 15 h 1389"/>
                <a:gd name="T40" fmla="*/ 29 w 813"/>
                <a:gd name="T41" fmla="*/ 14 h 1389"/>
                <a:gd name="T42" fmla="*/ 29 w 813"/>
                <a:gd name="T43" fmla="*/ 60 h 1389"/>
                <a:gd name="T44" fmla="*/ 29 w 813"/>
                <a:gd name="T45" fmla="*/ 60 h 1389"/>
                <a:gd name="T46" fmla="*/ 29 w 813"/>
                <a:gd name="T47" fmla="*/ 60 h 1389"/>
                <a:gd name="T48" fmla="*/ 25 w 813"/>
                <a:gd name="T49" fmla="*/ 65 h 1389"/>
                <a:gd name="T50" fmla="*/ 20 w 813"/>
                <a:gd name="T51" fmla="*/ 60 h 1389"/>
                <a:gd name="T52" fmla="*/ 20 w 813"/>
                <a:gd name="T53" fmla="*/ 60 h 1389"/>
                <a:gd name="T54" fmla="*/ 20 w 813"/>
                <a:gd name="T55" fmla="*/ 60 h 1389"/>
                <a:gd name="T56" fmla="*/ 20 w 813"/>
                <a:gd name="T57" fmla="*/ 31 h 1389"/>
                <a:gd name="T58" fmla="*/ 19 w 813"/>
                <a:gd name="T59" fmla="*/ 31 h 1389"/>
                <a:gd name="T60" fmla="*/ 19 w 813"/>
                <a:gd name="T61" fmla="*/ 60 h 1389"/>
                <a:gd name="T62" fmla="*/ 19 w 813"/>
                <a:gd name="T63" fmla="*/ 60 h 1389"/>
                <a:gd name="T64" fmla="*/ 19 w 813"/>
                <a:gd name="T65" fmla="*/ 61 h 1389"/>
                <a:gd name="T66" fmla="*/ 14 w 813"/>
                <a:gd name="T67" fmla="*/ 66 h 1389"/>
                <a:gd name="T68" fmla="*/ 8 w 813"/>
                <a:gd name="T69" fmla="*/ 61 h 1389"/>
                <a:gd name="T70" fmla="*/ 9 w 813"/>
                <a:gd name="T71" fmla="*/ 60 h 1389"/>
                <a:gd name="T72" fmla="*/ 8 w 813"/>
                <a:gd name="T73" fmla="*/ 60 h 1389"/>
                <a:gd name="T74" fmla="*/ 8 w 813"/>
                <a:gd name="T75" fmla="*/ 14 h 1389"/>
                <a:gd name="T76" fmla="*/ 8 w 813"/>
                <a:gd name="T77" fmla="*/ 15 h 1389"/>
                <a:gd name="T78" fmla="*/ 7 w 813"/>
                <a:gd name="T79" fmla="*/ 23 h 1389"/>
                <a:gd name="T80" fmla="*/ 7 w 813"/>
                <a:gd name="T81" fmla="*/ 35 h 1389"/>
                <a:gd name="T82" fmla="*/ 7 w 813"/>
                <a:gd name="T83" fmla="*/ 35 h 1389"/>
                <a:gd name="T84" fmla="*/ 7 w 813"/>
                <a:gd name="T85" fmla="*/ 35 h 1389"/>
                <a:gd name="T86" fmla="*/ 4 w 813"/>
                <a:gd name="T87" fmla="*/ 38 h 1389"/>
                <a:gd name="T88" fmla="*/ 1 w 813"/>
                <a:gd name="T89" fmla="*/ 35 h 1389"/>
                <a:gd name="T90" fmla="*/ 1 w 813"/>
                <a:gd name="T91" fmla="*/ 35 h 1389"/>
                <a:gd name="T92" fmla="*/ 1 w 813"/>
                <a:gd name="T93" fmla="*/ 35 h 1389"/>
                <a:gd name="T94" fmla="*/ 12 w 813"/>
                <a:gd name="T95" fmla="*/ 1 h 1389"/>
                <a:gd name="T96" fmla="*/ 12 w 813"/>
                <a:gd name="T97" fmla="*/ 1 h 1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3"/>
                <a:gd name="T148" fmla="*/ 0 h 1389"/>
                <a:gd name="T149" fmla="*/ 813 w 813"/>
                <a:gd name="T150" fmla="*/ 1389 h 1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3" h="1389">
                  <a:moveTo>
                    <a:pt x="406" y="34"/>
                  </a:moveTo>
                  <a:lnTo>
                    <a:pt x="406" y="34"/>
                  </a:lnTo>
                  <a:lnTo>
                    <a:pt x="401" y="41"/>
                  </a:lnTo>
                  <a:lnTo>
                    <a:pt x="412" y="41"/>
                  </a:lnTo>
                  <a:lnTo>
                    <a:pt x="406" y="34"/>
                  </a:lnTo>
                  <a:close/>
                  <a:moveTo>
                    <a:pt x="259" y="2"/>
                  </a:moveTo>
                  <a:lnTo>
                    <a:pt x="259" y="2"/>
                  </a:lnTo>
                  <a:cubicBezTo>
                    <a:pt x="323" y="2"/>
                    <a:pt x="366" y="3"/>
                    <a:pt x="394" y="3"/>
                  </a:cubicBezTo>
                  <a:lnTo>
                    <a:pt x="406" y="4"/>
                  </a:lnTo>
                  <a:lnTo>
                    <a:pt x="419" y="3"/>
                  </a:lnTo>
                  <a:cubicBezTo>
                    <a:pt x="447" y="3"/>
                    <a:pt x="490" y="2"/>
                    <a:pt x="554" y="2"/>
                  </a:cubicBezTo>
                  <a:cubicBezTo>
                    <a:pt x="813" y="0"/>
                    <a:pt x="805" y="529"/>
                    <a:pt x="797" y="738"/>
                  </a:cubicBezTo>
                  <a:lnTo>
                    <a:pt x="797" y="742"/>
                  </a:lnTo>
                  <a:cubicBezTo>
                    <a:pt x="797" y="780"/>
                    <a:pt x="766" y="811"/>
                    <a:pt x="728" y="811"/>
                  </a:cubicBezTo>
                  <a:cubicBezTo>
                    <a:pt x="689" y="811"/>
                    <a:pt x="658" y="780"/>
                    <a:pt x="658" y="742"/>
                  </a:cubicBezTo>
                  <a:lnTo>
                    <a:pt x="658" y="738"/>
                  </a:lnTo>
                  <a:lnTo>
                    <a:pt x="657" y="486"/>
                  </a:lnTo>
                  <a:cubicBezTo>
                    <a:pt x="655" y="415"/>
                    <a:pt x="646" y="360"/>
                    <a:pt x="632" y="316"/>
                  </a:cubicBezTo>
                  <a:lnTo>
                    <a:pt x="626" y="300"/>
                  </a:lnTo>
                  <a:lnTo>
                    <a:pt x="626" y="1279"/>
                  </a:lnTo>
                  <a:lnTo>
                    <a:pt x="626" y="1280"/>
                  </a:lnTo>
                  <a:cubicBezTo>
                    <a:pt x="626" y="1336"/>
                    <a:pt x="580" y="1381"/>
                    <a:pt x="524" y="1381"/>
                  </a:cubicBezTo>
                  <a:cubicBezTo>
                    <a:pt x="468" y="1381"/>
                    <a:pt x="423" y="1336"/>
                    <a:pt x="423" y="1280"/>
                  </a:cubicBezTo>
                  <a:lnTo>
                    <a:pt x="423" y="1279"/>
                  </a:lnTo>
                  <a:lnTo>
                    <a:pt x="423" y="658"/>
                  </a:lnTo>
                  <a:lnTo>
                    <a:pt x="390" y="658"/>
                  </a:lnTo>
                  <a:lnTo>
                    <a:pt x="390" y="1279"/>
                  </a:lnTo>
                  <a:lnTo>
                    <a:pt x="389" y="1279"/>
                  </a:lnTo>
                  <a:lnTo>
                    <a:pt x="390" y="1287"/>
                  </a:lnTo>
                  <a:cubicBezTo>
                    <a:pt x="390" y="1343"/>
                    <a:pt x="345" y="1389"/>
                    <a:pt x="288" y="1389"/>
                  </a:cubicBezTo>
                  <a:cubicBezTo>
                    <a:pt x="232" y="1389"/>
                    <a:pt x="187" y="1343"/>
                    <a:pt x="187" y="1287"/>
                  </a:cubicBezTo>
                  <a:lnTo>
                    <a:pt x="188" y="1279"/>
                  </a:lnTo>
                  <a:lnTo>
                    <a:pt x="187" y="1279"/>
                  </a:lnTo>
                  <a:lnTo>
                    <a:pt x="187" y="301"/>
                  </a:lnTo>
                  <a:lnTo>
                    <a:pt x="181" y="316"/>
                  </a:lnTo>
                  <a:cubicBezTo>
                    <a:pt x="167" y="360"/>
                    <a:pt x="158" y="415"/>
                    <a:pt x="156" y="486"/>
                  </a:cubicBezTo>
                  <a:lnTo>
                    <a:pt x="155" y="738"/>
                  </a:lnTo>
                  <a:lnTo>
                    <a:pt x="155" y="742"/>
                  </a:lnTo>
                  <a:cubicBezTo>
                    <a:pt x="155" y="780"/>
                    <a:pt x="124" y="811"/>
                    <a:pt x="85" y="811"/>
                  </a:cubicBezTo>
                  <a:cubicBezTo>
                    <a:pt x="47" y="811"/>
                    <a:pt x="16" y="780"/>
                    <a:pt x="16" y="742"/>
                  </a:cubicBezTo>
                  <a:lnTo>
                    <a:pt x="16" y="738"/>
                  </a:lnTo>
                  <a:cubicBezTo>
                    <a:pt x="8" y="529"/>
                    <a:pt x="0" y="0"/>
                    <a:pt x="259" y="2"/>
                  </a:cubicBezTo>
                  <a:close/>
                </a:path>
              </a:pathLst>
            </a:custGeom>
            <a:solidFill>
              <a:srgbClr val="7F7F7F"/>
            </a:solidFill>
            <a:ln w="0">
              <a:solidFill>
                <a:srgbClr val="000000"/>
              </a:solidFill>
              <a:prstDash val="solid"/>
              <a:round/>
              <a:headEnd/>
              <a:tailEnd/>
            </a:ln>
          </p:spPr>
          <p:txBody>
            <a:bodyPr/>
            <a:lstStyle/>
            <a:p>
              <a:endParaRPr lang="nl-NL"/>
            </a:p>
          </p:txBody>
        </p:sp>
        <p:sp>
          <p:nvSpPr>
            <p:cNvPr id="55" name="Freeform 59">
              <a:extLst>
                <a:ext uri="{FF2B5EF4-FFF2-40B4-BE49-F238E27FC236}">
                  <a16:creationId xmlns:a16="http://schemas.microsoft.com/office/drawing/2014/main" id="{1767405F-D621-4BCB-8C2E-202B88EAFC69}"/>
                </a:ext>
              </a:extLst>
            </p:cNvPr>
            <p:cNvSpPr>
              <a:spLocks/>
            </p:cNvSpPr>
            <p:nvPr/>
          </p:nvSpPr>
          <p:spPr bwMode="auto">
            <a:xfrm>
              <a:off x="4879" y="2546"/>
              <a:ext cx="216" cy="216"/>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0"/>
                    <a:pt x="81" y="0"/>
                    <a:pt x="180" y="0"/>
                  </a:cubicBezTo>
                  <a:cubicBezTo>
                    <a:pt x="280" y="0"/>
                    <a:pt x="360" y="80"/>
                    <a:pt x="360" y="180"/>
                  </a:cubicBezTo>
                  <a:cubicBezTo>
                    <a:pt x="360" y="279"/>
                    <a:pt x="280" y="360"/>
                    <a:pt x="180" y="360"/>
                  </a:cubicBezTo>
                  <a:cubicBezTo>
                    <a:pt x="81" y="360"/>
                    <a:pt x="0" y="279"/>
                    <a:pt x="0" y="180"/>
                  </a:cubicBezTo>
                  <a:close/>
                </a:path>
              </a:pathLst>
            </a:custGeom>
            <a:solidFill>
              <a:srgbClr val="000000"/>
            </a:solidFill>
            <a:ln w="0">
              <a:solidFill>
                <a:srgbClr val="000000"/>
              </a:solidFill>
              <a:prstDash val="solid"/>
              <a:round/>
              <a:headEnd/>
              <a:tailEnd/>
            </a:ln>
          </p:spPr>
          <p:txBody>
            <a:bodyPr/>
            <a:lstStyle/>
            <a:p>
              <a:endParaRPr lang="nl-NL"/>
            </a:p>
          </p:txBody>
        </p:sp>
        <p:sp>
          <p:nvSpPr>
            <p:cNvPr id="56" name="Freeform 60">
              <a:extLst>
                <a:ext uri="{FF2B5EF4-FFF2-40B4-BE49-F238E27FC236}">
                  <a16:creationId xmlns:a16="http://schemas.microsoft.com/office/drawing/2014/main" id="{5E1DF327-9ACE-4ED6-80C7-E18A58F144B0}"/>
                </a:ext>
              </a:extLst>
            </p:cNvPr>
            <p:cNvSpPr>
              <a:spLocks noEditPoints="1"/>
            </p:cNvSpPr>
            <p:nvPr/>
          </p:nvSpPr>
          <p:spPr bwMode="auto">
            <a:xfrm>
              <a:off x="4743" y="2793"/>
              <a:ext cx="488" cy="835"/>
            </a:xfrm>
            <a:custGeom>
              <a:avLst/>
              <a:gdLst>
                <a:gd name="T0" fmla="*/ 19 w 812"/>
                <a:gd name="T1" fmla="*/ 2 h 1389"/>
                <a:gd name="T2" fmla="*/ 19 w 812"/>
                <a:gd name="T3" fmla="*/ 2 h 1389"/>
                <a:gd name="T4" fmla="*/ 19 w 812"/>
                <a:gd name="T5" fmla="*/ 2 h 1389"/>
                <a:gd name="T6" fmla="*/ 19 w 812"/>
                <a:gd name="T7" fmla="*/ 2 h 1389"/>
                <a:gd name="T8" fmla="*/ 19 w 812"/>
                <a:gd name="T9" fmla="*/ 2 h 1389"/>
                <a:gd name="T10" fmla="*/ 12 w 812"/>
                <a:gd name="T11" fmla="*/ 1 h 1389"/>
                <a:gd name="T12" fmla="*/ 12 w 812"/>
                <a:gd name="T13" fmla="*/ 1 h 1389"/>
                <a:gd name="T14" fmla="*/ 19 w 812"/>
                <a:gd name="T15" fmla="*/ 1 h 1389"/>
                <a:gd name="T16" fmla="*/ 19 w 812"/>
                <a:gd name="T17" fmla="*/ 1 h 1389"/>
                <a:gd name="T18" fmla="*/ 20 w 812"/>
                <a:gd name="T19" fmla="*/ 1 h 1389"/>
                <a:gd name="T20" fmla="*/ 26 w 812"/>
                <a:gd name="T21" fmla="*/ 1 h 1389"/>
                <a:gd name="T22" fmla="*/ 38 w 812"/>
                <a:gd name="T23" fmla="*/ 35 h 1389"/>
                <a:gd name="T24" fmla="*/ 38 w 812"/>
                <a:gd name="T25" fmla="*/ 35 h 1389"/>
                <a:gd name="T26" fmla="*/ 38 w 812"/>
                <a:gd name="T27" fmla="*/ 35 h 1389"/>
                <a:gd name="T28" fmla="*/ 34 w 812"/>
                <a:gd name="T29" fmla="*/ 38 h 1389"/>
                <a:gd name="T30" fmla="*/ 31 w 812"/>
                <a:gd name="T31" fmla="*/ 35 h 1389"/>
                <a:gd name="T32" fmla="*/ 31 w 812"/>
                <a:gd name="T33" fmla="*/ 35 h 1389"/>
                <a:gd name="T34" fmla="*/ 31 w 812"/>
                <a:gd name="T35" fmla="*/ 35 h 1389"/>
                <a:gd name="T36" fmla="*/ 31 w 812"/>
                <a:gd name="T37" fmla="*/ 23 h 1389"/>
                <a:gd name="T38" fmla="*/ 29 w 812"/>
                <a:gd name="T39" fmla="*/ 15 h 1389"/>
                <a:gd name="T40" fmla="*/ 29 w 812"/>
                <a:gd name="T41" fmla="*/ 14 h 1389"/>
                <a:gd name="T42" fmla="*/ 29 w 812"/>
                <a:gd name="T43" fmla="*/ 60 h 1389"/>
                <a:gd name="T44" fmla="*/ 29 w 812"/>
                <a:gd name="T45" fmla="*/ 60 h 1389"/>
                <a:gd name="T46" fmla="*/ 29 w 812"/>
                <a:gd name="T47" fmla="*/ 60 h 1389"/>
                <a:gd name="T48" fmla="*/ 25 w 812"/>
                <a:gd name="T49" fmla="*/ 66 h 1389"/>
                <a:gd name="T50" fmla="*/ 20 w 812"/>
                <a:gd name="T51" fmla="*/ 60 h 1389"/>
                <a:gd name="T52" fmla="*/ 20 w 812"/>
                <a:gd name="T53" fmla="*/ 60 h 1389"/>
                <a:gd name="T54" fmla="*/ 20 w 812"/>
                <a:gd name="T55" fmla="*/ 60 h 1389"/>
                <a:gd name="T56" fmla="*/ 20 w 812"/>
                <a:gd name="T57" fmla="*/ 31 h 1389"/>
                <a:gd name="T58" fmla="*/ 19 w 812"/>
                <a:gd name="T59" fmla="*/ 31 h 1389"/>
                <a:gd name="T60" fmla="*/ 19 w 812"/>
                <a:gd name="T61" fmla="*/ 60 h 1389"/>
                <a:gd name="T62" fmla="*/ 19 w 812"/>
                <a:gd name="T63" fmla="*/ 60 h 1389"/>
                <a:gd name="T64" fmla="*/ 19 w 812"/>
                <a:gd name="T65" fmla="*/ 61 h 1389"/>
                <a:gd name="T66" fmla="*/ 14 w 812"/>
                <a:gd name="T67" fmla="*/ 66 h 1389"/>
                <a:gd name="T68" fmla="*/ 8 w 812"/>
                <a:gd name="T69" fmla="*/ 61 h 1389"/>
                <a:gd name="T70" fmla="*/ 8 w 812"/>
                <a:gd name="T71" fmla="*/ 60 h 1389"/>
                <a:gd name="T72" fmla="*/ 8 w 812"/>
                <a:gd name="T73" fmla="*/ 60 h 1389"/>
                <a:gd name="T74" fmla="*/ 8 w 812"/>
                <a:gd name="T75" fmla="*/ 14 h 1389"/>
                <a:gd name="T76" fmla="*/ 8 w 812"/>
                <a:gd name="T77" fmla="*/ 15 h 1389"/>
                <a:gd name="T78" fmla="*/ 7 w 812"/>
                <a:gd name="T79" fmla="*/ 23 h 1389"/>
                <a:gd name="T80" fmla="*/ 7 w 812"/>
                <a:gd name="T81" fmla="*/ 35 h 1389"/>
                <a:gd name="T82" fmla="*/ 7 w 812"/>
                <a:gd name="T83" fmla="*/ 35 h 1389"/>
                <a:gd name="T84" fmla="*/ 7 w 812"/>
                <a:gd name="T85" fmla="*/ 35 h 1389"/>
                <a:gd name="T86" fmla="*/ 4 w 812"/>
                <a:gd name="T87" fmla="*/ 38 h 1389"/>
                <a:gd name="T88" fmla="*/ 1 w 812"/>
                <a:gd name="T89" fmla="*/ 35 h 1389"/>
                <a:gd name="T90" fmla="*/ 1 w 812"/>
                <a:gd name="T91" fmla="*/ 35 h 1389"/>
                <a:gd name="T92" fmla="*/ 1 w 812"/>
                <a:gd name="T93" fmla="*/ 35 h 1389"/>
                <a:gd name="T94" fmla="*/ 12 w 812"/>
                <a:gd name="T95" fmla="*/ 1 h 1389"/>
                <a:gd name="T96" fmla="*/ 12 w 812"/>
                <a:gd name="T97" fmla="*/ 1 h 1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2"/>
                <a:gd name="T148" fmla="*/ 0 h 1389"/>
                <a:gd name="T149" fmla="*/ 812 w 812"/>
                <a:gd name="T150" fmla="*/ 1389 h 1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2" h="1389">
                  <a:moveTo>
                    <a:pt x="406" y="35"/>
                  </a:moveTo>
                  <a:lnTo>
                    <a:pt x="406" y="35"/>
                  </a:lnTo>
                  <a:lnTo>
                    <a:pt x="401" y="41"/>
                  </a:lnTo>
                  <a:lnTo>
                    <a:pt x="411" y="41"/>
                  </a:lnTo>
                  <a:lnTo>
                    <a:pt x="406" y="35"/>
                  </a:lnTo>
                  <a:close/>
                  <a:moveTo>
                    <a:pt x="258" y="2"/>
                  </a:moveTo>
                  <a:lnTo>
                    <a:pt x="258" y="2"/>
                  </a:lnTo>
                  <a:cubicBezTo>
                    <a:pt x="323" y="3"/>
                    <a:pt x="366" y="3"/>
                    <a:pt x="394" y="4"/>
                  </a:cubicBezTo>
                  <a:lnTo>
                    <a:pt x="406" y="4"/>
                  </a:lnTo>
                  <a:lnTo>
                    <a:pt x="419" y="4"/>
                  </a:lnTo>
                  <a:cubicBezTo>
                    <a:pt x="447" y="3"/>
                    <a:pt x="489" y="3"/>
                    <a:pt x="554" y="2"/>
                  </a:cubicBezTo>
                  <a:cubicBezTo>
                    <a:pt x="812" y="0"/>
                    <a:pt x="804" y="529"/>
                    <a:pt x="797" y="738"/>
                  </a:cubicBezTo>
                  <a:lnTo>
                    <a:pt x="797" y="742"/>
                  </a:lnTo>
                  <a:cubicBezTo>
                    <a:pt x="797" y="781"/>
                    <a:pt x="766" y="812"/>
                    <a:pt x="727" y="812"/>
                  </a:cubicBezTo>
                  <a:cubicBezTo>
                    <a:pt x="689" y="812"/>
                    <a:pt x="657" y="781"/>
                    <a:pt x="657" y="742"/>
                  </a:cubicBezTo>
                  <a:lnTo>
                    <a:pt x="658" y="738"/>
                  </a:lnTo>
                  <a:lnTo>
                    <a:pt x="657" y="738"/>
                  </a:lnTo>
                  <a:lnTo>
                    <a:pt x="656" y="486"/>
                  </a:lnTo>
                  <a:cubicBezTo>
                    <a:pt x="655" y="415"/>
                    <a:pt x="646" y="360"/>
                    <a:pt x="631" y="316"/>
                  </a:cubicBezTo>
                  <a:lnTo>
                    <a:pt x="625" y="301"/>
                  </a:lnTo>
                  <a:lnTo>
                    <a:pt x="625" y="1280"/>
                  </a:lnTo>
                  <a:lnTo>
                    <a:pt x="625" y="1281"/>
                  </a:lnTo>
                  <a:cubicBezTo>
                    <a:pt x="625" y="1337"/>
                    <a:pt x="580" y="1382"/>
                    <a:pt x="524" y="1382"/>
                  </a:cubicBezTo>
                  <a:cubicBezTo>
                    <a:pt x="468" y="1382"/>
                    <a:pt x="422" y="1337"/>
                    <a:pt x="422" y="1281"/>
                  </a:cubicBezTo>
                  <a:lnTo>
                    <a:pt x="422" y="1280"/>
                  </a:lnTo>
                  <a:lnTo>
                    <a:pt x="422" y="658"/>
                  </a:lnTo>
                  <a:lnTo>
                    <a:pt x="390" y="658"/>
                  </a:lnTo>
                  <a:lnTo>
                    <a:pt x="390" y="1280"/>
                  </a:lnTo>
                  <a:lnTo>
                    <a:pt x="389" y="1280"/>
                  </a:lnTo>
                  <a:lnTo>
                    <a:pt x="390" y="1288"/>
                  </a:lnTo>
                  <a:cubicBezTo>
                    <a:pt x="390" y="1344"/>
                    <a:pt x="344" y="1389"/>
                    <a:pt x="288" y="1389"/>
                  </a:cubicBezTo>
                  <a:cubicBezTo>
                    <a:pt x="232" y="1389"/>
                    <a:pt x="186" y="1344"/>
                    <a:pt x="186" y="1288"/>
                  </a:cubicBezTo>
                  <a:lnTo>
                    <a:pt x="187" y="1280"/>
                  </a:lnTo>
                  <a:lnTo>
                    <a:pt x="186" y="1280"/>
                  </a:lnTo>
                  <a:lnTo>
                    <a:pt x="186" y="302"/>
                  </a:lnTo>
                  <a:lnTo>
                    <a:pt x="181" y="316"/>
                  </a:lnTo>
                  <a:cubicBezTo>
                    <a:pt x="167" y="360"/>
                    <a:pt x="157" y="415"/>
                    <a:pt x="156" y="486"/>
                  </a:cubicBezTo>
                  <a:lnTo>
                    <a:pt x="155" y="738"/>
                  </a:lnTo>
                  <a:lnTo>
                    <a:pt x="155" y="742"/>
                  </a:lnTo>
                  <a:cubicBezTo>
                    <a:pt x="155" y="781"/>
                    <a:pt x="124" y="812"/>
                    <a:pt x="85" y="812"/>
                  </a:cubicBezTo>
                  <a:cubicBezTo>
                    <a:pt x="47" y="812"/>
                    <a:pt x="15" y="781"/>
                    <a:pt x="15" y="742"/>
                  </a:cubicBezTo>
                  <a:lnTo>
                    <a:pt x="16" y="738"/>
                  </a:lnTo>
                  <a:lnTo>
                    <a:pt x="15" y="738"/>
                  </a:lnTo>
                  <a:cubicBezTo>
                    <a:pt x="8" y="529"/>
                    <a:pt x="0" y="0"/>
                    <a:pt x="258" y="2"/>
                  </a:cubicBezTo>
                  <a:close/>
                </a:path>
              </a:pathLst>
            </a:custGeom>
            <a:solidFill>
              <a:srgbClr val="000000"/>
            </a:solidFill>
            <a:ln w="0">
              <a:solidFill>
                <a:srgbClr val="000000"/>
              </a:solidFill>
              <a:prstDash val="solid"/>
              <a:round/>
              <a:headEnd/>
              <a:tailEnd/>
            </a:ln>
          </p:spPr>
          <p:txBody>
            <a:bodyPr/>
            <a:lstStyle/>
            <a:p>
              <a:endParaRPr lang="nl-NL"/>
            </a:p>
          </p:txBody>
        </p:sp>
        <p:sp>
          <p:nvSpPr>
            <p:cNvPr id="57" name="Rectangle 61">
              <a:extLst>
                <a:ext uri="{FF2B5EF4-FFF2-40B4-BE49-F238E27FC236}">
                  <a16:creationId xmlns:a16="http://schemas.microsoft.com/office/drawing/2014/main" id="{E1033382-EFF4-4810-98CD-DE065F0D30B6}"/>
                </a:ext>
              </a:extLst>
            </p:cNvPr>
            <p:cNvSpPr>
              <a:spLocks noChangeArrowheads="1"/>
            </p:cNvSpPr>
            <p:nvPr/>
          </p:nvSpPr>
          <p:spPr bwMode="auto">
            <a:xfrm>
              <a:off x="4664"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o</a:t>
              </a:r>
              <a:endParaRPr lang="nl-NL"/>
            </a:p>
          </p:txBody>
        </p:sp>
        <p:sp>
          <p:nvSpPr>
            <p:cNvPr id="58" name="Rectangle 62">
              <a:extLst>
                <a:ext uri="{FF2B5EF4-FFF2-40B4-BE49-F238E27FC236}">
                  <a16:creationId xmlns:a16="http://schemas.microsoft.com/office/drawing/2014/main" id="{09B57BC1-37C7-40DD-A915-EDA2C56F1E6B}"/>
                </a:ext>
              </a:extLst>
            </p:cNvPr>
            <p:cNvSpPr>
              <a:spLocks noChangeArrowheads="1"/>
            </p:cNvSpPr>
            <p:nvPr/>
          </p:nvSpPr>
          <p:spPr bwMode="auto">
            <a:xfrm>
              <a:off x="4737"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59" name="Rectangle 63">
              <a:extLst>
                <a:ext uri="{FF2B5EF4-FFF2-40B4-BE49-F238E27FC236}">
                  <a16:creationId xmlns:a16="http://schemas.microsoft.com/office/drawing/2014/main" id="{794B4D50-BC0A-421F-BDD7-B1A9EB7973A8}"/>
                </a:ext>
              </a:extLst>
            </p:cNvPr>
            <p:cNvSpPr>
              <a:spLocks noChangeArrowheads="1"/>
            </p:cNvSpPr>
            <p:nvPr/>
          </p:nvSpPr>
          <p:spPr bwMode="auto">
            <a:xfrm>
              <a:off x="4809" y="3662"/>
              <a:ext cx="9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t</a:t>
              </a:r>
              <a:endParaRPr lang="nl-NL"/>
            </a:p>
          </p:txBody>
        </p:sp>
        <p:sp>
          <p:nvSpPr>
            <p:cNvPr id="60" name="Rectangle 64">
              <a:extLst>
                <a:ext uri="{FF2B5EF4-FFF2-40B4-BE49-F238E27FC236}">
                  <a16:creationId xmlns:a16="http://schemas.microsoft.com/office/drawing/2014/main" id="{86BFE17F-2C9A-49F5-AF3A-9D6C54B3678E}"/>
                </a:ext>
              </a:extLst>
            </p:cNvPr>
            <p:cNvSpPr>
              <a:spLocks noChangeArrowheads="1"/>
            </p:cNvSpPr>
            <p:nvPr/>
          </p:nvSpPr>
          <p:spPr bwMode="auto">
            <a:xfrm>
              <a:off x="4849" y="3662"/>
              <a:ext cx="114"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v</a:t>
              </a:r>
              <a:endParaRPr lang="nl-NL"/>
            </a:p>
          </p:txBody>
        </p:sp>
        <p:sp>
          <p:nvSpPr>
            <p:cNvPr id="61" name="Rectangle 65">
              <a:extLst>
                <a:ext uri="{FF2B5EF4-FFF2-40B4-BE49-F238E27FC236}">
                  <a16:creationId xmlns:a16="http://schemas.microsoft.com/office/drawing/2014/main" id="{8A8A4F07-EEA0-492C-A322-2DD981F884E2}"/>
                </a:ext>
              </a:extLst>
            </p:cNvPr>
            <p:cNvSpPr>
              <a:spLocks noChangeArrowheads="1"/>
            </p:cNvSpPr>
            <p:nvPr/>
          </p:nvSpPr>
          <p:spPr bwMode="auto">
            <a:xfrm>
              <a:off x="4913" y="3662"/>
              <a:ext cx="11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a</a:t>
              </a:r>
              <a:endParaRPr lang="nl-NL"/>
            </a:p>
          </p:txBody>
        </p:sp>
        <p:sp>
          <p:nvSpPr>
            <p:cNvPr id="62" name="Rectangle 66">
              <a:extLst>
                <a:ext uri="{FF2B5EF4-FFF2-40B4-BE49-F238E27FC236}">
                  <a16:creationId xmlns:a16="http://schemas.microsoft.com/office/drawing/2014/main" id="{15D9F0BC-7921-4A1C-B673-21D2E5C1183F}"/>
                </a:ext>
              </a:extLst>
            </p:cNvPr>
            <p:cNvSpPr>
              <a:spLocks noChangeArrowheads="1"/>
            </p:cNvSpPr>
            <p:nvPr/>
          </p:nvSpPr>
          <p:spPr bwMode="auto">
            <a:xfrm>
              <a:off x="4977"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63" name="Rectangle 67">
              <a:extLst>
                <a:ext uri="{FF2B5EF4-FFF2-40B4-BE49-F238E27FC236}">
                  <a16:creationId xmlns:a16="http://schemas.microsoft.com/office/drawing/2014/main" id="{EB145FFA-9AA2-4A17-9A1E-4AB3E39BF470}"/>
                </a:ext>
              </a:extLst>
            </p:cNvPr>
            <p:cNvSpPr>
              <a:spLocks noChangeArrowheads="1"/>
            </p:cNvSpPr>
            <p:nvPr/>
          </p:nvSpPr>
          <p:spPr bwMode="auto">
            <a:xfrm>
              <a:off x="5049"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g</a:t>
              </a:r>
              <a:endParaRPr lang="nl-NL"/>
            </a:p>
          </p:txBody>
        </p:sp>
        <p:sp>
          <p:nvSpPr>
            <p:cNvPr id="64" name="Rectangle 68">
              <a:extLst>
                <a:ext uri="{FF2B5EF4-FFF2-40B4-BE49-F238E27FC236}">
                  <a16:creationId xmlns:a16="http://schemas.microsoft.com/office/drawing/2014/main" id="{8D586AB1-CB45-4961-860D-77F691D117EE}"/>
                </a:ext>
              </a:extLst>
            </p:cNvPr>
            <p:cNvSpPr>
              <a:spLocks noChangeArrowheads="1"/>
            </p:cNvSpPr>
            <p:nvPr/>
          </p:nvSpPr>
          <p:spPr bwMode="auto">
            <a:xfrm>
              <a:off x="5121" y="3662"/>
              <a:ext cx="11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e</a:t>
              </a:r>
              <a:endParaRPr lang="nl-NL"/>
            </a:p>
          </p:txBody>
        </p:sp>
        <p:sp>
          <p:nvSpPr>
            <p:cNvPr id="65" name="Rectangle 69">
              <a:extLst>
                <a:ext uri="{FF2B5EF4-FFF2-40B4-BE49-F238E27FC236}">
                  <a16:creationId xmlns:a16="http://schemas.microsoft.com/office/drawing/2014/main" id="{2D9607F8-2C91-4158-935F-552906ACD1D5}"/>
                </a:ext>
              </a:extLst>
            </p:cNvPr>
            <p:cNvSpPr>
              <a:spLocks noChangeArrowheads="1"/>
            </p:cNvSpPr>
            <p:nvPr/>
          </p:nvSpPr>
          <p:spPr bwMode="auto">
            <a:xfrm>
              <a:off x="5185" y="3662"/>
              <a:ext cx="97"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r</a:t>
              </a:r>
              <a:endParaRPr lang="nl-NL"/>
            </a:p>
          </p:txBody>
        </p:sp>
        <p:sp>
          <p:nvSpPr>
            <p:cNvPr id="66" name="Rectangle 70">
              <a:extLst>
                <a:ext uri="{FF2B5EF4-FFF2-40B4-BE49-F238E27FC236}">
                  <a16:creationId xmlns:a16="http://schemas.microsoft.com/office/drawing/2014/main" id="{7E38EBF1-6FD2-4A4E-BE54-F98CB1522258}"/>
                </a:ext>
              </a:extLst>
            </p:cNvPr>
            <p:cNvSpPr>
              <a:spLocks noChangeArrowheads="1"/>
            </p:cNvSpPr>
            <p:nvPr/>
          </p:nvSpPr>
          <p:spPr bwMode="auto">
            <a:xfrm>
              <a:off x="5225" y="3662"/>
              <a:ext cx="8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 </a:t>
              </a:r>
              <a:endParaRPr lang="nl-NL"/>
            </a:p>
          </p:txBody>
        </p:sp>
        <p:sp>
          <p:nvSpPr>
            <p:cNvPr id="67" name="Rectangle 71">
              <a:extLst>
                <a:ext uri="{FF2B5EF4-FFF2-40B4-BE49-F238E27FC236}">
                  <a16:creationId xmlns:a16="http://schemas.microsoft.com/office/drawing/2014/main" id="{C2B78F77-51AA-4955-975E-D7A1E03628E0}"/>
                </a:ext>
              </a:extLst>
            </p:cNvPr>
            <p:cNvSpPr>
              <a:spLocks noChangeArrowheads="1"/>
            </p:cNvSpPr>
            <p:nvPr/>
          </p:nvSpPr>
          <p:spPr bwMode="auto">
            <a:xfrm>
              <a:off x="5250"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Z</a:t>
              </a:r>
              <a:endParaRPr lang="nl-NL"/>
            </a:p>
          </p:txBody>
        </p:sp>
        <p:sp>
          <p:nvSpPr>
            <p:cNvPr id="68" name="Freeform 72">
              <a:extLst>
                <a:ext uri="{FF2B5EF4-FFF2-40B4-BE49-F238E27FC236}">
                  <a16:creationId xmlns:a16="http://schemas.microsoft.com/office/drawing/2014/main" id="{7F40EBAB-9233-4D7A-AFF8-6F9C1D2EC5B4}"/>
                </a:ext>
              </a:extLst>
            </p:cNvPr>
            <p:cNvSpPr>
              <a:spLocks/>
            </p:cNvSpPr>
            <p:nvPr/>
          </p:nvSpPr>
          <p:spPr bwMode="auto">
            <a:xfrm>
              <a:off x="4913" y="2837"/>
              <a:ext cx="180" cy="314"/>
            </a:xfrm>
            <a:custGeom>
              <a:avLst/>
              <a:gdLst>
                <a:gd name="T0" fmla="*/ 1 w 300"/>
                <a:gd name="T1" fmla="*/ 12 h 522"/>
                <a:gd name="T2" fmla="*/ 1 w 300"/>
                <a:gd name="T3" fmla="*/ 12 h 522"/>
                <a:gd name="T4" fmla="*/ 10 w 300"/>
                <a:gd name="T5" fmla="*/ 2 h 522"/>
                <a:gd name="T6" fmla="*/ 10 w 300"/>
                <a:gd name="T7" fmla="*/ 12 h 522"/>
                <a:gd name="T8" fmla="*/ 10 w 300"/>
                <a:gd name="T9" fmla="*/ 22 h 522"/>
                <a:gd name="T10" fmla="*/ 1 w 300"/>
                <a:gd name="T11" fmla="*/ 12 h 522"/>
                <a:gd name="T12" fmla="*/ 1 w 300"/>
                <a:gd name="T13" fmla="*/ 12 h 522"/>
                <a:gd name="T14" fmla="*/ 0 60000 65536"/>
                <a:gd name="T15" fmla="*/ 0 60000 65536"/>
                <a:gd name="T16" fmla="*/ 0 60000 65536"/>
                <a:gd name="T17" fmla="*/ 0 60000 65536"/>
                <a:gd name="T18" fmla="*/ 0 60000 65536"/>
                <a:gd name="T19" fmla="*/ 0 60000 65536"/>
                <a:gd name="T20" fmla="*/ 0 60000 65536"/>
                <a:gd name="T21" fmla="*/ 0 w 300"/>
                <a:gd name="T22" fmla="*/ 0 h 522"/>
                <a:gd name="T23" fmla="*/ 300 w 30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22">
                  <a:moveTo>
                    <a:pt x="3" y="253"/>
                  </a:moveTo>
                  <a:lnTo>
                    <a:pt x="3" y="253"/>
                  </a:lnTo>
                  <a:cubicBezTo>
                    <a:pt x="6" y="68"/>
                    <a:pt x="152" y="0"/>
                    <a:pt x="224" y="40"/>
                  </a:cubicBezTo>
                  <a:cubicBezTo>
                    <a:pt x="295" y="81"/>
                    <a:pt x="210" y="161"/>
                    <a:pt x="214" y="255"/>
                  </a:cubicBezTo>
                  <a:cubicBezTo>
                    <a:pt x="219" y="363"/>
                    <a:pt x="300" y="408"/>
                    <a:pt x="224" y="465"/>
                  </a:cubicBezTo>
                  <a:cubicBezTo>
                    <a:pt x="147" y="522"/>
                    <a:pt x="0" y="437"/>
                    <a:pt x="3" y="253"/>
                  </a:cubicBezTo>
                  <a:close/>
                </a:path>
              </a:pathLst>
            </a:custGeom>
            <a:solidFill>
              <a:srgbClr val="FFC000"/>
            </a:solidFill>
            <a:ln w="0">
              <a:solidFill>
                <a:srgbClr val="000000"/>
              </a:solidFill>
              <a:prstDash val="solid"/>
              <a:round/>
              <a:headEnd/>
              <a:tailEnd/>
            </a:ln>
          </p:spPr>
          <p:txBody>
            <a:bodyPr/>
            <a:lstStyle/>
            <a:p>
              <a:endParaRPr lang="nl-NL"/>
            </a:p>
          </p:txBody>
        </p:sp>
        <p:sp>
          <p:nvSpPr>
            <p:cNvPr id="69" name="Freeform 73">
              <a:extLst>
                <a:ext uri="{FF2B5EF4-FFF2-40B4-BE49-F238E27FC236}">
                  <a16:creationId xmlns:a16="http://schemas.microsoft.com/office/drawing/2014/main" id="{B362E933-35EF-482F-B23E-1CD7D7CAEFE9}"/>
                </a:ext>
              </a:extLst>
            </p:cNvPr>
            <p:cNvSpPr>
              <a:spLocks/>
            </p:cNvSpPr>
            <p:nvPr/>
          </p:nvSpPr>
          <p:spPr bwMode="auto">
            <a:xfrm>
              <a:off x="4913" y="2837"/>
              <a:ext cx="180" cy="314"/>
            </a:xfrm>
            <a:custGeom>
              <a:avLst/>
              <a:gdLst>
                <a:gd name="T0" fmla="*/ 1 w 300"/>
                <a:gd name="T1" fmla="*/ 12 h 522"/>
                <a:gd name="T2" fmla="*/ 1 w 300"/>
                <a:gd name="T3" fmla="*/ 12 h 522"/>
                <a:gd name="T4" fmla="*/ 10 w 300"/>
                <a:gd name="T5" fmla="*/ 2 h 522"/>
                <a:gd name="T6" fmla="*/ 10 w 300"/>
                <a:gd name="T7" fmla="*/ 12 h 522"/>
                <a:gd name="T8" fmla="*/ 10 w 300"/>
                <a:gd name="T9" fmla="*/ 22 h 522"/>
                <a:gd name="T10" fmla="*/ 1 w 300"/>
                <a:gd name="T11" fmla="*/ 12 h 522"/>
                <a:gd name="T12" fmla="*/ 1 w 300"/>
                <a:gd name="T13" fmla="*/ 12 h 522"/>
                <a:gd name="T14" fmla="*/ 0 60000 65536"/>
                <a:gd name="T15" fmla="*/ 0 60000 65536"/>
                <a:gd name="T16" fmla="*/ 0 60000 65536"/>
                <a:gd name="T17" fmla="*/ 0 60000 65536"/>
                <a:gd name="T18" fmla="*/ 0 60000 65536"/>
                <a:gd name="T19" fmla="*/ 0 60000 65536"/>
                <a:gd name="T20" fmla="*/ 0 60000 65536"/>
                <a:gd name="T21" fmla="*/ 0 w 300"/>
                <a:gd name="T22" fmla="*/ 0 h 522"/>
                <a:gd name="T23" fmla="*/ 300 w 30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22">
                  <a:moveTo>
                    <a:pt x="3" y="253"/>
                  </a:moveTo>
                  <a:lnTo>
                    <a:pt x="3" y="253"/>
                  </a:lnTo>
                  <a:cubicBezTo>
                    <a:pt x="6" y="68"/>
                    <a:pt x="152" y="0"/>
                    <a:pt x="224" y="40"/>
                  </a:cubicBezTo>
                  <a:cubicBezTo>
                    <a:pt x="295" y="81"/>
                    <a:pt x="210" y="161"/>
                    <a:pt x="214" y="255"/>
                  </a:cubicBezTo>
                  <a:cubicBezTo>
                    <a:pt x="219" y="363"/>
                    <a:pt x="300" y="408"/>
                    <a:pt x="224" y="465"/>
                  </a:cubicBezTo>
                  <a:cubicBezTo>
                    <a:pt x="147" y="522"/>
                    <a:pt x="0" y="437"/>
                    <a:pt x="3" y="253"/>
                  </a:cubicBezTo>
                  <a:close/>
                </a:path>
              </a:pathLst>
            </a:custGeom>
            <a:noFill/>
            <a:ln w="12700" cap="flat">
              <a:solidFill>
                <a:srgbClr val="FFFFFF"/>
              </a:solidFill>
              <a:prstDash val="solid"/>
              <a:round/>
              <a:headEnd/>
              <a:tailEnd/>
            </a:ln>
          </p:spPr>
          <p:txBody>
            <a:bodyPr/>
            <a:lstStyle/>
            <a:p>
              <a:endParaRPr lang="nl-NL"/>
            </a:p>
          </p:txBody>
        </p:sp>
        <p:sp>
          <p:nvSpPr>
            <p:cNvPr id="70" name="Rectangle 74">
              <a:extLst>
                <a:ext uri="{FF2B5EF4-FFF2-40B4-BE49-F238E27FC236}">
                  <a16:creationId xmlns:a16="http://schemas.microsoft.com/office/drawing/2014/main" id="{770B1107-AC6B-4E74-A7F5-B4E65516CA12}"/>
                </a:ext>
              </a:extLst>
            </p:cNvPr>
            <p:cNvSpPr>
              <a:spLocks noChangeArrowheads="1"/>
            </p:cNvSpPr>
            <p:nvPr/>
          </p:nvSpPr>
          <p:spPr bwMode="auto">
            <a:xfrm>
              <a:off x="4691" y="2215"/>
              <a:ext cx="182"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W</a:t>
              </a:r>
              <a:endParaRPr lang="nl-NL"/>
            </a:p>
          </p:txBody>
        </p:sp>
        <p:sp>
          <p:nvSpPr>
            <p:cNvPr id="71" name="Rectangle 75">
              <a:extLst>
                <a:ext uri="{FF2B5EF4-FFF2-40B4-BE49-F238E27FC236}">
                  <a16:creationId xmlns:a16="http://schemas.microsoft.com/office/drawing/2014/main" id="{E15A143E-A34D-4ADC-A370-79E9D4A9B847}"/>
                </a:ext>
              </a:extLst>
            </p:cNvPr>
            <p:cNvSpPr>
              <a:spLocks noChangeArrowheads="1"/>
            </p:cNvSpPr>
            <p:nvPr/>
          </p:nvSpPr>
          <p:spPr bwMode="auto">
            <a:xfrm>
              <a:off x="4803" y="2215"/>
              <a:ext cx="132"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a</a:t>
              </a:r>
              <a:endParaRPr lang="nl-NL"/>
            </a:p>
          </p:txBody>
        </p:sp>
        <p:sp>
          <p:nvSpPr>
            <p:cNvPr id="72" name="Rectangle 76">
              <a:extLst>
                <a:ext uri="{FF2B5EF4-FFF2-40B4-BE49-F238E27FC236}">
                  <a16:creationId xmlns:a16="http://schemas.microsoft.com/office/drawing/2014/main" id="{6F2C70A0-A40B-4CC3-8BDF-668E738FEA3C}"/>
                </a:ext>
              </a:extLst>
            </p:cNvPr>
            <p:cNvSpPr>
              <a:spLocks noChangeArrowheads="1"/>
            </p:cNvSpPr>
            <p:nvPr/>
          </p:nvSpPr>
          <p:spPr bwMode="auto">
            <a:xfrm>
              <a:off x="4875" y="2215"/>
              <a:ext cx="132"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c</a:t>
              </a:r>
              <a:endParaRPr lang="nl-NL"/>
            </a:p>
          </p:txBody>
        </p:sp>
        <p:sp>
          <p:nvSpPr>
            <p:cNvPr id="73" name="Rectangle 77">
              <a:extLst>
                <a:ext uri="{FF2B5EF4-FFF2-40B4-BE49-F238E27FC236}">
                  <a16:creationId xmlns:a16="http://schemas.microsoft.com/office/drawing/2014/main" id="{C1E5E09E-21D6-451F-A695-5EE1EE6772C1}"/>
                </a:ext>
              </a:extLst>
            </p:cNvPr>
            <p:cNvSpPr>
              <a:spLocks noChangeArrowheads="1"/>
            </p:cNvSpPr>
            <p:nvPr/>
          </p:nvSpPr>
          <p:spPr bwMode="auto">
            <a:xfrm>
              <a:off x="4947" y="2215"/>
              <a:ext cx="139"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h</a:t>
              </a:r>
              <a:endParaRPr lang="nl-NL"/>
            </a:p>
          </p:txBody>
        </p:sp>
        <p:sp>
          <p:nvSpPr>
            <p:cNvPr id="74" name="Rectangle 78">
              <a:extLst>
                <a:ext uri="{FF2B5EF4-FFF2-40B4-BE49-F238E27FC236}">
                  <a16:creationId xmlns:a16="http://schemas.microsoft.com/office/drawing/2014/main" id="{3A108F5C-0232-4350-B69E-FDB0E858D82F}"/>
                </a:ext>
              </a:extLst>
            </p:cNvPr>
            <p:cNvSpPr>
              <a:spLocks noChangeArrowheads="1"/>
            </p:cNvSpPr>
            <p:nvPr/>
          </p:nvSpPr>
          <p:spPr bwMode="auto">
            <a:xfrm>
              <a:off x="5027" y="2215"/>
              <a:ext cx="105"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t</a:t>
              </a:r>
              <a:endParaRPr lang="nl-NL"/>
            </a:p>
          </p:txBody>
        </p:sp>
        <p:sp>
          <p:nvSpPr>
            <p:cNvPr id="75" name="Rectangle 79">
              <a:extLst>
                <a:ext uri="{FF2B5EF4-FFF2-40B4-BE49-F238E27FC236}">
                  <a16:creationId xmlns:a16="http://schemas.microsoft.com/office/drawing/2014/main" id="{E61CBB42-04F6-4144-B63B-FFE0BF9C515D}"/>
                </a:ext>
              </a:extLst>
            </p:cNvPr>
            <p:cNvSpPr>
              <a:spLocks noChangeArrowheads="1"/>
            </p:cNvSpPr>
            <p:nvPr/>
          </p:nvSpPr>
          <p:spPr bwMode="auto">
            <a:xfrm>
              <a:off x="5068" y="2215"/>
              <a:ext cx="97"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l</a:t>
              </a:r>
              <a:endParaRPr lang="nl-NL"/>
            </a:p>
          </p:txBody>
        </p:sp>
        <p:sp>
          <p:nvSpPr>
            <p:cNvPr id="76" name="Rectangle 80">
              <a:extLst>
                <a:ext uri="{FF2B5EF4-FFF2-40B4-BE49-F238E27FC236}">
                  <a16:creationId xmlns:a16="http://schemas.microsoft.com/office/drawing/2014/main" id="{104CDE1C-85C9-4251-98DD-F0363D0765B8}"/>
                </a:ext>
              </a:extLst>
            </p:cNvPr>
            <p:cNvSpPr>
              <a:spLocks noChangeArrowheads="1"/>
            </p:cNvSpPr>
            <p:nvPr/>
          </p:nvSpPr>
          <p:spPr bwMode="auto">
            <a:xfrm>
              <a:off x="5099" y="2215"/>
              <a:ext cx="97"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i</a:t>
              </a:r>
              <a:endParaRPr lang="nl-NL"/>
            </a:p>
          </p:txBody>
        </p:sp>
        <p:sp>
          <p:nvSpPr>
            <p:cNvPr id="77" name="Rectangle 81">
              <a:extLst>
                <a:ext uri="{FF2B5EF4-FFF2-40B4-BE49-F238E27FC236}">
                  <a16:creationId xmlns:a16="http://schemas.microsoft.com/office/drawing/2014/main" id="{A8942500-E9DC-49D0-97C7-C50FA77E5704}"/>
                </a:ext>
              </a:extLst>
            </p:cNvPr>
            <p:cNvSpPr>
              <a:spLocks noChangeArrowheads="1"/>
            </p:cNvSpPr>
            <p:nvPr/>
          </p:nvSpPr>
          <p:spPr bwMode="auto">
            <a:xfrm>
              <a:off x="5131" y="2215"/>
              <a:ext cx="97"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j</a:t>
              </a:r>
              <a:endParaRPr lang="nl-NL"/>
            </a:p>
          </p:txBody>
        </p:sp>
        <p:sp>
          <p:nvSpPr>
            <p:cNvPr id="78" name="Rectangle 82">
              <a:extLst>
                <a:ext uri="{FF2B5EF4-FFF2-40B4-BE49-F238E27FC236}">
                  <a16:creationId xmlns:a16="http://schemas.microsoft.com/office/drawing/2014/main" id="{A5C6D644-8F70-4970-A379-BC76EE2CADAA}"/>
                </a:ext>
              </a:extLst>
            </p:cNvPr>
            <p:cNvSpPr>
              <a:spLocks noChangeArrowheads="1"/>
            </p:cNvSpPr>
            <p:nvPr/>
          </p:nvSpPr>
          <p:spPr bwMode="auto">
            <a:xfrm>
              <a:off x="5164" y="2215"/>
              <a:ext cx="132"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s</a:t>
              </a:r>
              <a:endParaRPr lang="nl-NL"/>
            </a:p>
          </p:txBody>
        </p:sp>
        <p:sp>
          <p:nvSpPr>
            <p:cNvPr id="79" name="Rectangle 83">
              <a:extLst>
                <a:ext uri="{FF2B5EF4-FFF2-40B4-BE49-F238E27FC236}">
                  <a16:creationId xmlns:a16="http://schemas.microsoft.com/office/drawing/2014/main" id="{237234FE-8A25-4383-B1F7-9B6946B4221F}"/>
                </a:ext>
              </a:extLst>
            </p:cNvPr>
            <p:cNvSpPr>
              <a:spLocks noChangeArrowheads="1"/>
            </p:cNvSpPr>
            <p:nvPr/>
          </p:nvSpPr>
          <p:spPr bwMode="auto">
            <a:xfrm>
              <a:off x="5236" y="2215"/>
              <a:ext cx="105"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t</a:t>
              </a:r>
              <a:endParaRPr lang="nl-NL"/>
            </a:p>
          </p:txBody>
        </p:sp>
        <p:sp>
          <p:nvSpPr>
            <p:cNvPr id="80" name="Freeform 84">
              <a:extLst>
                <a:ext uri="{FF2B5EF4-FFF2-40B4-BE49-F238E27FC236}">
                  <a16:creationId xmlns:a16="http://schemas.microsoft.com/office/drawing/2014/main" id="{7082278E-B479-4F58-892C-8D39216B1308}"/>
                </a:ext>
              </a:extLst>
            </p:cNvPr>
            <p:cNvSpPr>
              <a:spLocks/>
            </p:cNvSpPr>
            <p:nvPr/>
          </p:nvSpPr>
          <p:spPr bwMode="auto">
            <a:xfrm>
              <a:off x="3269" y="886"/>
              <a:ext cx="857" cy="2966"/>
            </a:xfrm>
            <a:custGeom>
              <a:avLst/>
              <a:gdLst>
                <a:gd name="T0" fmla="*/ 0 w 1427"/>
                <a:gd name="T1" fmla="*/ 11 h 4933"/>
                <a:gd name="T2" fmla="*/ 0 w 1427"/>
                <a:gd name="T3" fmla="*/ 11 h 4933"/>
                <a:gd name="T4" fmla="*/ 11 w 1427"/>
                <a:gd name="T5" fmla="*/ 0 h 4933"/>
                <a:gd name="T6" fmla="*/ 56 w 1427"/>
                <a:gd name="T7" fmla="*/ 0 h 4933"/>
                <a:gd name="T8" fmla="*/ 67 w 1427"/>
                <a:gd name="T9" fmla="*/ 11 h 4933"/>
                <a:gd name="T10" fmla="*/ 67 w 1427"/>
                <a:gd name="T11" fmla="*/ 222 h 4933"/>
                <a:gd name="T12" fmla="*/ 56 w 1427"/>
                <a:gd name="T13" fmla="*/ 233 h 4933"/>
                <a:gd name="T14" fmla="*/ 11 w 1427"/>
                <a:gd name="T15" fmla="*/ 233 h 4933"/>
                <a:gd name="T16" fmla="*/ 0 w 1427"/>
                <a:gd name="T17" fmla="*/ 222 h 4933"/>
                <a:gd name="T18" fmla="*/ 0 w 1427"/>
                <a:gd name="T19" fmla="*/ 11 h 4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7"/>
                <a:gd name="T31" fmla="*/ 0 h 4933"/>
                <a:gd name="T32" fmla="*/ 1427 w 1427"/>
                <a:gd name="T33" fmla="*/ 4933 h 49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7" h="4933">
                  <a:moveTo>
                    <a:pt x="0" y="238"/>
                  </a:moveTo>
                  <a:lnTo>
                    <a:pt x="0" y="238"/>
                  </a:lnTo>
                  <a:cubicBezTo>
                    <a:pt x="0" y="106"/>
                    <a:pt x="107" y="0"/>
                    <a:pt x="238" y="0"/>
                  </a:cubicBezTo>
                  <a:lnTo>
                    <a:pt x="1189" y="0"/>
                  </a:lnTo>
                  <a:cubicBezTo>
                    <a:pt x="1320" y="0"/>
                    <a:pt x="1427" y="106"/>
                    <a:pt x="1427" y="238"/>
                  </a:cubicBezTo>
                  <a:lnTo>
                    <a:pt x="1427" y="4695"/>
                  </a:lnTo>
                  <a:cubicBezTo>
                    <a:pt x="1427" y="4827"/>
                    <a:pt x="1320" y="4933"/>
                    <a:pt x="1189" y="4933"/>
                  </a:cubicBezTo>
                  <a:lnTo>
                    <a:pt x="238" y="4933"/>
                  </a:lnTo>
                  <a:cubicBezTo>
                    <a:pt x="107" y="4933"/>
                    <a:pt x="0" y="4827"/>
                    <a:pt x="0" y="4695"/>
                  </a:cubicBezTo>
                  <a:lnTo>
                    <a:pt x="0" y="238"/>
                  </a:lnTo>
                  <a:close/>
                </a:path>
              </a:pathLst>
            </a:custGeom>
            <a:solidFill>
              <a:srgbClr val="C5F3FF"/>
            </a:solidFill>
            <a:ln w="0">
              <a:solidFill>
                <a:srgbClr val="000000"/>
              </a:solidFill>
              <a:prstDash val="solid"/>
              <a:round/>
              <a:headEnd/>
              <a:tailEnd/>
            </a:ln>
          </p:spPr>
          <p:txBody>
            <a:bodyPr/>
            <a:lstStyle/>
            <a:p>
              <a:endParaRPr lang="nl-NL"/>
            </a:p>
          </p:txBody>
        </p:sp>
        <p:sp>
          <p:nvSpPr>
            <p:cNvPr id="81" name="Freeform 85">
              <a:extLst>
                <a:ext uri="{FF2B5EF4-FFF2-40B4-BE49-F238E27FC236}">
                  <a16:creationId xmlns:a16="http://schemas.microsoft.com/office/drawing/2014/main" id="{E38DA744-929C-4DC4-97E7-24CD4CFCE19A}"/>
                </a:ext>
              </a:extLst>
            </p:cNvPr>
            <p:cNvSpPr>
              <a:spLocks/>
            </p:cNvSpPr>
            <p:nvPr/>
          </p:nvSpPr>
          <p:spPr bwMode="auto">
            <a:xfrm>
              <a:off x="3565" y="1086"/>
              <a:ext cx="216" cy="216"/>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1"/>
                    <a:pt x="81" y="0"/>
                    <a:pt x="180" y="0"/>
                  </a:cubicBezTo>
                  <a:cubicBezTo>
                    <a:pt x="280" y="0"/>
                    <a:pt x="360" y="81"/>
                    <a:pt x="360" y="180"/>
                  </a:cubicBezTo>
                  <a:cubicBezTo>
                    <a:pt x="360" y="280"/>
                    <a:pt x="280" y="360"/>
                    <a:pt x="180" y="360"/>
                  </a:cubicBezTo>
                  <a:cubicBezTo>
                    <a:pt x="81" y="360"/>
                    <a:pt x="0" y="280"/>
                    <a:pt x="0" y="180"/>
                  </a:cubicBezTo>
                  <a:close/>
                </a:path>
              </a:pathLst>
            </a:custGeom>
            <a:solidFill>
              <a:srgbClr val="000000"/>
            </a:solidFill>
            <a:ln w="0">
              <a:solidFill>
                <a:srgbClr val="000000"/>
              </a:solidFill>
              <a:prstDash val="solid"/>
              <a:round/>
              <a:headEnd/>
              <a:tailEnd/>
            </a:ln>
          </p:spPr>
          <p:txBody>
            <a:bodyPr/>
            <a:lstStyle/>
            <a:p>
              <a:endParaRPr lang="nl-NL"/>
            </a:p>
          </p:txBody>
        </p:sp>
        <p:sp>
          <p:nvSpPr>
            <p:cNvPr id="82" name="Freeform 86">
              <a:extLst>
                <a:ext uri="{FF2B5EF4-FFF2-40B4-BE49-F238E27FC236}">
                  <a16:creationId xmlns:a16="http://schemas.microsoft.com/office/drawing/2014/main" id="{19D6EF38-4A23-4C21-8CEA-3D2D5B1F4BD2}"/>
                </a:ext>
              </a:extLst>
            </p:cNvPr>
            <p:cNvSpPr>
              <a:spLocks/>
            </p:cNvSpPr>
            <p:nvPr/>
          </p:nvSpPr>
          <p:spPr bwMode="auto">
            <a:xfrm>
              <a:off x="3453" y="1326"/>
              <a:ext cx="441" cy="842"/>
            </a:xfrm>
            <a:custGeom>
              <a:avLst/>
              <a:gdLst>
                <a:gd name="T0" fmla="*/ 11 w 735"/>
                <a:gd name="T1" fmla="*/ 0 h 1400"/>
                <a:gd name="T2" fmla="*/ 11 w 735"/>
                <a:gd name="T3" fmla="*/ 0 h 1400"/>
                <a:gd name="T4" fmla="*/ 17 w 735"/>
                <a:gd name="T5" fmla="*/ 0 h 1400"/>
                <a:gd name="T6" fmla="*/ 17 w 735"/>
                <a:gd name="T7" fmla="*/ 0 h 1400"/>
                <a:gd name="T8" fmla="*/ 22 w 735"/>
                <a:gd name="T9" fmla="*/ 0 h 1400"/>
                <a:gd name="T10" fmla="*/ 22 w 735"/>
                <a:gd name="T11" fmla="*/ 1 h 1400"/>
                <a:gd name="T12" fmla="*/ 23 w 735"/>
                <a:gd name="T13" fmla="*/ 1 h 1400"/>
                <a:gd name="T14" fmla="*/ 25 w 735"/>
                <a:gd name="T15" fmla="*/ 1 h 1400"/>
                <a:gd name="T16" fmla="*/ 34 w 735"/>
                <a:gd name="T17" fmla="*/ 13 h 1400"/>
                <a:gd name="T18" fmla="*/ 28 w 735"/>
                <a:gd name="T19" fmla="*/ 28 h 1400"/>
                <a:gd name="T20" fmla="*/ 28 w 735"/>
                <a:gd name="T21" fmla="*/ 29 h 1400"/>
                <a:gd name="T22" fmla="*/ 28 w 735"/>
                <a:gd name="T23" fmla="*/ 15 h 1400"/>
                <a:gd name="T24" fmla="*/ 28 w 735"/>
                <a:gd name="T25" fmla="*/ 14 h 1400"/>
                <a:gd name="T26" fmla="*/ 28 w 735"/>
                <a:gd name="T27" fmla="*/ 13 h 1400"/>
                <a:gd name="T28" fmla="*/ 28 w 735"/>
                <a:gd name="T29" fmla="*/ 9 h 1400"/>
                <a:gd name="T30" fmla="*/ 28 w 735"/>
                <a:gd name="T31" fmla="*/ 9 h 1400"/>
                <a:gd name="T32" fmla="*/ 28 w 735"/>
                <a:gd name="T33" fmla="*/ 61 h 1400"/>
                <a:gd name="T34" fmla="*/ 28 w 735"/>
                <a:gd name="T35" fmla="*/ 61 h 1400"/>
                <a:gd name="T36" fmla="*/ 28 w 735"/>
                <a:gd name="T37" fmla="*/ 61 h 1400"/>
                <a:gd name="T38" fmla="*/ 23 w 735"/>
                <a:gd name="T39" fmla="*/ 66 h 1400"/>
                <a:gd name="T40" fmla="*/ 18 w 735"/>
                <a:gd name="T41" fmla="*/ 61 h 1400"/>
                <a:gd name="T42" fmla="*/ 18 w 735"/>
                <a:gd name="T43" fmla="*/ 61 h 1400"/>
                <a:gd name="T44" fmla="*/ 18 w 735"/>
                <a:gd name="T45" fmla="*/ 61 h 1400"/>
                <a:gd name="T46" fmla="*/ 18 w 735"/>
                <a:gd name="T47" fmla="*/ 31 h 1400"/>
                <a:gd name="T48" fmla="*/ 17 w 735"/>
                <a:gd name="T49" fmla="*/ 31 h 1400"/>
                <a:gd name="T50" fmla="*/ 17 w 735"/>
                <a:gd name="T51" fmla="*/ 61 h 1400"/>
                <a:gd name="T52" fmla="*/ 17 w 735"/>
                <a:gd name="T53" fmla="*/ 61 h 1400"/>
                <a:gd name="T54" fmla="*/ 17 w 735"/>
                <a:gd name="T55" fmla="*/ 61 h 1400"/>
                <a:gd name="T56" fmla="*/ 11 w 735"/>
                <a:gd name="T57" fmla="*/ 66 h 1400"/>
                <a:gd name="T58" fmla="*/ 7 w 735"/>
                <a:gd name="T59" fmla="*/ 61 h 1400"/>
                <a:gd name="T60" fmla="*/ 7 w 735"/>
                <a:gd name="T61" fmla="*/ 61 h 1400"/>
                <a:gd name="T62" fmla="*/ 7 w 735"/>
                <a:gd name="T63" fmla="*/ 61 h 1400"/>
                <a:gd name="T64" fmla="*/ 7 w 735"/>
                <a:gd name="T65" fmla="*/ 9 h 1400"/>
                <a:gd name="T66" fmla="*/ 7 w 735"/>
                <a:gd name="T67" fmla="*/ 9 h 1400"/>
                <a:gd name="T68" fmla="*/ 6 w 735"/>
                <a:gd name="T69" fmla="*/ 13 h 1400"/>
                <a:gd name="T70" fmla="*/ 6 w 735"/>
                <a:gd name="T71" fmla="*/ 14 h 1400"/>
                <a:gd name="T72" fmla="*/ 6 w 735"/>
                <a:gd name="T73" fmla="*/ 15 h 1400"/>
                <a:gd name="T74" fmla="*/ 6 w 735"/>
                <a:gd name="T75" fmla="*/ 29 h 1400"/>
                <a:gd name="T76" fmla="*/ 6 w 735"/>
                <a:gd name="T77" fmla="*/ 28 h 1400"/>
                <a:gd name="T78" fmla="*/ 1 w 735"/>
                <a:gd name="T79" fmla="*/ 13 h 1400"/>
                <a:gd name="T80" fmla="*/ 10 w 735"/>
                <a:gd name="T81" fmla="*/ 1 h 1400"/>
                <a:gd name="T82" fmla="*/ 10 w 735"/>
                <a:gd name="T83" fmla="*/ 1 h 1400"/>
                <a:gd name="T84" fmla="*/ 11 w 735"/>
                <a:gd name="T85" fmla="*/ 1 h 1400"/>
                <a:gd name="T86" fmla="*/ 11 w 735"/>
                <a:gd name="T87" fmla="*/ 0 h 1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5"/>
                <a:gd name="T133" fmla="*/ 0 h 1400"/>
                <a:gd name="T134" fmla="*/ 735 w 735"/>
                <a:gd name="T135" fmla="*/ 1400 h 1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5" h="1400">
                  <a:moveTo>
                    <a:pt x="242" y="0"/>
                  </a:moveTo>
                  <a:lnTo>
                    <a:pt x="242" y="0"/>
                  </a:lnTo>
                  <a:lnTo>
                    <a:pt x="362" y="0"/>
                  </a:lnTo>
                  <a:lnTo>
                    <a:pt x="373" y="0"/>
                  </a:lnTo>
                  <a:lnTo>
                    <a:pt x="481" y="0"/>
                  </a:lnTo>
                  <a:lnTo>
                    <a:pt x="481" y="2"/>
                  </a:lnTo>
                  <a:lnTo>
                    <a:pt x="485" y="2"/>
                  </a:lnTo>
                  <a:cubicBezTo>
                    <a:pt x="514" y="2"/>
                    <a:pt x="538" y="2"/>
                    <a:pt x="539" y="1"/>
                  </a:cubicBezTo>
                  <a:cubicBezTo>
                    <a:pt x="621" y="3"/>
                    <a:pt x="733" y="137"/>
                    <a:pt x="734" y="279"/>
                  </a:cubicBezTo>
                  <a:cubicBezTo>
                    <a:pt x="735" y="359"/>
                    <a:pt x="685" y="493"/>
                    <a:pt x="605" y="596"/>
                  </a:cubicBezTo>
                  <a:lnTo>
                    <a:pt x="598" y="605"/>
                  </a:lnTo>
                  <a:lnTo>
                    <a:pt x="598" y="325"/>
                  </a:lnTo>
                  <a:lnTo>
                    <a:pt x="602" y="309"/>
                  </a:lnTo>
                  <a:cubicBezTo>
                    <a:pt x="605" y="298"/>
                    <a:pt x="606" y="285"/>
                    <a:pt x="606" y="273"/>
                  </a:cubicBezTo>
                  <a:cubicBezTo>
                    <a:pt x="606" y="245"/>
                    <a:pt x="600" y="218"/>
                    <a:pt x="588" y="194"/>
                  </a:cubicBezTo>
                  <a:lnTo>
                    <a:pt x="586" y="191"/>
                  </a:lnTo>
                  <a:lnTo>
                    <a:pt x="586" y="1290"/>
                  </a:lnTo>
                  <a:lnTo>
                    <a:pt x="586" y="1291"/>
                  </a:lnTo>
                  <a:cubicBezTo>
                    <a:pt x="586" y="1347"/>
                    <a:pt x="541" y="1393"/>
                    <a:pt x="485" y="1393"/>
                  </a:cubicBezTo>
                  <a:cubicBezTo>
                    <a:pt x="429" y="1393"/>
                    <a:pt x="384" y="1347"/>
                    <a:pt x="384" y="1291"/>
                  </a:cubicBezTo>
                  <a:lnTo>
                    <a:pt x="384" y="1290"/>
                  </a:lnTo>
                  <a:lnTo>
                    <a:pt x="384" y="664"/>
                  </a:lnTo>
                  <a:lnTo>
                    <a:pt x="351" y="664"/>
                  </a:lnTo>
                  <a:lnTo>
                    <a:pt x="351" y="1290"/>
                  </a:lnTo>
                  <a:lnTo>
                    <a:pt x="351" y="1298"/>
                  </a:lnTo>
                  <a:cubicBezTo>
                    <a:pt x="351" y="1355"/>
                    <a:pt x="306" y="1400"/>
                    <a:pt x="250" y="1400"/>
                  </a:cubicBezTo>
                  <a:cubicBezTo>
                    <a:pt x="194" y="1400"/>
                    <a:pt x="149" y="1355"/>
                    <a:pt x="149" y="1298"/>
                  </a:cubicBezTo>
                  <a:lnTo>
                    <a:pt x="150" y="1290"/>
                  </a:lnTo>
                  <a:lnTo>
                    <a:pt x="149" y="1290"/>
                  </a:lnTo>
                  <a:lnTo>
                    <a:pt x="149" y="191"/>
                  </a:lnTo>
                  <a:lnTo>
                    <a:pt x="147" y="194"/>
                  </a:lnTo>
                  <a:cubicBezTo>
                    <a:pt x="135" y="218"/>
                    <a:pt x="129" y="245"/>
                    <a:pt x="129" y="273"/>
                  </a:cubicBezTo>
                  <a:cubicBezTo>
                    <a:pt x="129" y="285"/>
                    <a:pt x="130" y="298"/>
                    <a:pt x="133" y="309"/>
                  </a:cubicBezTo>
                  <a:lnTo>
                    <a:pt x="137" y="325"/>
                  </a:lnTo>
                  <a:lnTo>
                    <a:pt x="137" y="605"/>
                  </a:lnTo>
                  <a:lnTo>
                    <a:pt x="130" y="596"/>
                  </a:lnTo>
                  <a:cubicBezTo>
                    <a:pt x="50" y="493"/>
                    <a:pt x="0" y="359"/>
                    <a:pt x="1" y="279"/>
                  </a:cubicBezTo>
                  <a:cubicBezTo>
                    <a:pt x="2" y="137"/>
                    <a:pt x="114" y="3"/>
                    <a:pt x="196" y="1"/>
                  </a:cubicBezTo>
                  <a:cubicBezTo>
                    <a:pt x="197" y="1"/>
                    <a:pt x="208" y="2"/>
                    <a:pt x="223" y="2"/>
                  </a:cubicBezTo>
                  <a:lnTo>
                    <a:pt x="242" y="2"/>
                  </a:lnTo>
                  <a:lnTo>
                    <a:pt x="242" y="0"/>
                  </a:lnTo>
                  <a:close/>
                </a:path>
              </a:pathLst>
            </a:custGeom>
            <a:solidFill>
              <a:srgbClr val="000000"/>
            </a:solidFill>
            <a:ln w="0">
              <a:solidFill>
                <a:srgbClr val="000000"/>
              </a:solidFill>
              <a:prstDash val="solid"/>
              <a:round/>
              <a:headEnd/>
              <a:tailEnd/>
            </a:ln>
          </p:spPr>
          <p:txBody>
            <a:bodyPr/>
            <a:lstStyle/>
            <a:p>
              <a:endParaRPr lang="nl-NL"/>
            </a:p>
          </p:txBody>
        </p:sp>
        <p:sp>
          <p:nvSpPr>
            <p:cNvPr id="83" name="Freeform 87">
              <a:extLst>
                <a:ext uri="{FF2B5EF4-FFF2-40B4-BE49-F238E27FC236}">
                  <a16:creationId xmlns:a16="http://schemas.microsoft.com/office/drawing/2014/main" id="{D4CA7DD5-5EF5-4664-84A3-EA51FA90E34B}"/>
                </a:ext>
              </a:extLst>
            </p:cNvPr>
            <p:cNvSpPr>
              <a:spLocks/>
            </p:cNvSpPr>
            <p:nvPr/>
          </p:nvSpPr>
          <p:spPr bwMode="auto">
            <a:xfrm>
              <a:off x="3565" y="2546"/>
              <a:ext cx="216" cy="216"/>
            </a:xfrm>
            <a:custGeom>
              <a:avLst/>
              <a:gdLst>
                <a:gd name="T0" fmla="*/ 0 w 360"/>
                <a:gd name="T1" fmla="*/ 8 h 360"/>
                <a:gd name="T2" fmla="*/ 0 w 360"/>
                <a:gd name="T3" fmla="*/ 8 h 360"/>
                <a:gd name="T4" fmla="*/ 8 w 360"/>
                <a:gd name="T5" fmla="*/ 0 h 360"/>
                <a:gd name="T6" fmla="*/ 17 w 360"/>
                <a:gd name="T7" fmla="*/ 8 h 360"/>
                <a:gd name="T8" fmla="*/ 8 w 360"/>
                <a:gd name="T9" fmla="*/ 17 h 360"/>
                <a:gd name="T10" fmla="*/ 0 w 360"/>
                <a:gd name="T11" fmla="*/ 8 h 360"/>
                <a:gd name="T12" fmla="*/ 0 w 360"/>
                <a:gd name="T13" fmla="*/ 8 h 360"/>
                <a:gd name="T14" fmla="*/ 0 60000 65536"/>
                <a:gd name="T15" fmla="*/ 0 60000 65536"/>
                <a:gd name="T16" fmla="*/ 0 60000 65536"/>
                <a:gd name="T17" fmla="*/ 0 60000 65536"/>
                <a:gd name="T18" fmla="*/ 0 60000 65536"/>
                <a:gd name="T19" fmla="*/ 0 60000 65536"/>
                <a:gd name="T20" fmla="*/ 0 60000 65536"/>
                <a:gd name="T21" fmla="*/ 0 w 360"/>
                <a:gd name="T22" fmla="*/ 0 h 360"/>
                <a:gd name="T23" fmla="*/ 360 w 36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360">
                  <a:moveTo>
                    <a:pt x="0" y="180"/>
                  </a:moveTo>
                  <a:lnTo>
                    <a:pt x="0" y="180"/>
                  </a:lnTo>
                  <a:cubicBezTo>
                    <a:pt x="0" y="80"/>
                    <a:pt x="81" y="0"/>
                    <a:pt x="180" y="0"/>
                  </a:cubicBezTo>
                  <a:cubicBezTo>
                    <a:pt x="280" y="0"/>
                    <a:pt x="360" y="80"/>
                    <a:pt x="360" y="180"/>
                  </a:cubicBezTo>
                  <a:cubicBezTo>
                    <a:pt x="360" y="279"/>
                    <a:pt x="280" y="360"/>
                    <a:pt x="180" y="360"/>
                  </a:cubicBezTo>
                  <a:cubicBezTo>
                    <a:pt x="81" y="360"/>
                    <a:pt x="0" y="279"/>
                    <a:pt x="0" y="180"/>
                  </a:cubicBezTo>
                  <a:close/>
                </a:path>
              </a:pathLst>
            </a:custGeom>
            <a:solidFill>
              <a:srgbClr val="000000"/>
            </a:solidFill>
            <a:ln w="0">
              <a:solidFill>
                <a:srgbClr val="000000"/>
              </a:solidFill>
              <a:prstDash val="solid"/>
              <a:round/>
              <a:headEnd/>
              <a:tailEnd/>
            </a:ln>
          </p:spPr>
          <p:txBody>
            <a:bodyPr/>
            <a:lstStyle/>
            <a:p>
              <a:endParaRPr lang="nl-NL"/>
            </a:p>
          </p:txBody>
        </p:sp>
        <p:sp>
          <p:nvSpPr>
            <p:cNvPr id="84" name="Freeform 88">
              <a:extLst>
                <a:ext uri="{FF2B5EF4-FFF2-40B4-BE49-F238E27FC236}">
                  <a16:creationId xmlns:a16="http://schemas.microsoft.com/office/drawing/2014/main" id="{0D3B8C39-5A9D-4F37-BB6B-6CDA399AB93B}"/>
                </a:ext>
              </a:extLst>
            </p:cNvPr>
            <p:cNvSpPr>
              <a:spLocks noEditPoints="1"/>
            </p:cNvSpPr>
            <p:nvPr/>
          </p:nvSpPr>
          <p:spPr bwMode="auto">
            <a:xfrm>
              <a:off x="3429" y="2793"/>
              <a:ext cx="489" cy="835"/>
            </a:xfrm>
            <a:custGeom>
              <a:avLst/>
              <a:gdLst>
                <a:gd name="T0" fmla="*/ 19 w 813"/>
                <a:gd name="T1" fmla="*/ 2 h 1389"/>
                <a:gd name="T2" fmla="*/ 19 w 813"/>
                <a:gd name="T3" fmla="*/ 2 h 1389"/>
                <a:gd name="T4" fmla="*/ 19 w 813"/>
                <a:gd name="T5" fmla="*/ 2 h 1389"/>
                <a:gd name="T6" fmla="*/ 19 w 813"/>
                <a:gd name="T7" fmla="*/ 2 h 1389"/>
                <a:gd name="T8" fmla="*/ 19 w 813"/>
                <a:gd name="T9" fmla="*/ 2 h 1389"/>
                <a:gd name="T10" fmla="*/ 12 w 813"/>
                <a:gd name="T11" fmla="*/ 1 h 1389"/>
                <a:gd name="T12" fmla="*/ 12 w 813"/>
                <a:gd name="T13" fmla="*/ 1 h 1389"/>
                <a:gd name="T14" fmla="*/ 19 w 813"/>
                <a:gd name="T15" fmla="*/ 1 h 1389"/>
                <a:gd name="T16" fmla="*/ 19 w 813"/>
                <a:gd name="T17" fmla="*/ 1 h 1389"/>
                <a:gd name="T18" fmla="*/ 20 w 813"/>
                <a:gd name="T19" fmla="*/ 1 h 1389"/>
                <a:gd name="T20" fmla="*/ 26 w 813"/>
                <a:gd name="T21" fmla="*/ 1 h 1389"/>
                <a:gd name="T22" fmla="*/ 38 w 813"/>
                <a:gd name="T23" fmla="*/ 35 h 1389"/>
                <a:gd name="T24" fmla="*/ 38 w 813"/>
                <a:gd name="T25" fmla="*/ 35 h 1389"/>
                <a:gd name="T26" fmla="*/ 38 w 813"/>
                <a:gd name="T27" fmla="*/ 35 h 1389"/>
                <a:gd name="T28" fmla="*/ 34 w 813"/>
                <a:gd name="T29" fmla="*/ 38 h 1389"/>
                <a:gd name="T30" fmla="*/ 31 w 813"/>
                <a:gd name="T31" fmla="*/ 35 h 1389"/>
                <a:gd name="T32" fmla="*/ 31 w 813"/>
                <a:gd name="T33" fmla="*/ 35 h 1389"/>
                <a:gd name="T34" fmla="*/ 31 w 813"/>
                <a:gd name="T35" fmla="*/ 35 h 1389"/>
                <a:gd name="T36" fmla="*/ 31 w 813"/>
                <a:gd name="T37" fmla="*/ 23 h 1389"/>
                <a:gd name="T38" fmla="*/ 30 w 813"/>
                <a:gd name="T39" fmla="*/ 15 h 1389"/>
                <a:gd name="T40" fmla="*/ 29 w 813"/>
                <a:gd name="T41" fmla="*/ 14 h 1389"/>
                <a:gd name="T42" fmla="*/ 29 w 813"/>
                <a:gd name="T43" fmla="*/ 60 h 1389"/>
                <a:gd name="T44" fmla="*/ 29 w 813"/>
                <a:gd name="T45" fmla="*/ 60 h 1389"/>
                <a:gd name="T46" fmla="*/ 29 w 813"/>
                <a:gd name="T47" fmla="*/ 60 h 1389"/>
                <a:gd name="T48" fmla="*/ 25 w 813"/>
                <a:gd name="T49" fmla="*/ 66 h 1389"/>
                <a:gd name="T50" fmla="*/ 20 w 813"/>
                <a:gd name="T51" fmla="*/ 60 h 1389"/>
                <a:gd name="T52" fmla="*/ 20 w 813"/>
                <a:gd name="T53" fmla="*/ 60 h 1389"/>
                <a:gd name="T54" fmla="*/ 20 w 813"/>
                <a:gd name="T55" fmla="*/ 60 h 1389"/>
                <a:gd name="T56" fmla="*/ 20 w 813"/>
                <a:gd name="T57" fmla="*/ 31 h 1389"/>
                <a:gd name="T58" fmla="*/ 19 w 813"/>
                <a:gd name="T59" fmla="*/ 31 h 1389"/>
                <a:gd name="T60" fmla="*/ 19 w 813"/>
                <a:gd name="T61" fmla="*/ 60 h 1389"/>
                <a:gd name="T62" fmla="*/ 19 w 813"/>
                <a:gd name="T63" fmla="*/ 60 h 1389"/>
                <a:gd name="T64" fmla="*/ 19 w 813"/>
                <a:gd name="T65" fmla="*/ 61 h 1389"/>
                <a:gd name="T66" fmla="*/ 14 w 813"/>
                <a:gd name="T67" fmla="*/ 66 h 1389"/>
                <a:gd name="T68" fmla="*/ 8 w 813"/>
                <a:gd name="T69" fmla="*/ 61 h 1389"/>
                <a:gd name="T70" fmla="*/ 9 w 813"/>
                <a:gd name="T71" fmla="*/ 60 h 1389"/>
                <a:gd name="T72" fmla="*/ 8 w 813"/>
                <a:gd name="T73" fmla="*/ 60 h 1389"/>
                <a:gd name="T74" fmla="*/ 8 w 813"/>
                <a:gd name="T75" fmla="*/ 14 h 1389"/>
                <a:gd name="T76" fmla="*/ 8 w 813"/>
                <a:gd name="T77" fmla="*/ 15 h 1389"/>
                <a:gd name="T78" fmla="*/ 7 w 813"/>
                <a:gd name="T79" fmla="*/ 23 h 1389"/>
                <a:gd name="T80" fmla="*/ 7 w 813"/>
                <a:gd name="T81" fmla="*/ 35 h 1389"/>
                <a:gd name="T82" fmla="*/ 7 w 813"/>
                <a:gd name="T83" fmla="*/ 35 h 1389"/>
                <a:gd name="T84" fmla="*/ 7 w 813"/>
                <a:gd name="T85" fmla="*/ 35 h 1389"/>
                <a:gd name="T86" fmla="*/ 4 w 813"/>
                <a:gd name="T87" fmla="*/ 38 h 1389"/>
                <a:gd name="T88" fmla="*/ 1 w 813"/>
                <a:gd name="T89" fmla="*/ 35 h 1389"/>
                <a:gd name="T90" fmla="*/ 1 w 813"/>
                <a:gd name="T91" fmla="*/ 35 h 1389"/>
                <a:gd name="T92" fmla="*/ 1 w 813"/>
                <a:gd name="T93" fmla="*/ 35 h 1389"/>
                <a:gd name="T94" fmla="*/ 12 w 813"/>
                <a:gd name="T95" fmla="*/ 1 h 1389"/>
                <a:gd name="T96" fmla="*/ 12 w 813"/>
                <a:gd name="T97" fmla="*/ 1 h 1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3"/>
                <a:gd name="T148" fmla="*/ 0 h 1389"/>
                <a:gd name="T149" fmla="*/ 813 w 813"/>
                <a:gd name="T150" fmla="*/ 1389 h 1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3" h="1389">
                  <a:moveTo>
                    <a:pt x="406" y="35"/>
                  </a:moveTo>
                  <a:lnTo>
                    <a:pt x="406" y="35"/>
                  </a:lnTo>
                  <a:lnTo>
                    <a:pt x="401" y="41"/>
                  </a:lnTo>
                  <a:lnTo>
                    <a:pt x="412" y="41"/>
                  </a:lnTo>
                  <a:lnTo>
                    <a:pt x="406" y="35"/>
                  </a:lnTo>
                  <a:close/>
                  <a:moveTo>
                    <a:pt x="259" y="2"/>
                  </a:moveTo>
                  <a:lnTo>
                    <a:pt x="259" y="2"/>
                  </a:lnTo>
                  <a:cubicBezTo>
                    <a:pt x="323" y="3"/>
                    <a:pt x="366" y="3"/>
                    <a:pt x="394" y="4"/>
                  </a:cubicBezTo>
                  <a:lnTo>
                    <a:pt x="406" y="4"/>
                  </a:lnTo>
                  <a:lnTo>
                    <a:pt x="419" y="4"/>
                  </a:lnTo>
                  <a:cubicBezTo>
                    <a:pt x="447" y="3"/>
                    <a:pt x="490" y="3"/>
                    <a:pt x="554" y="2"/>
                  </a:cubicBezTo>
                  <a:cubicBezTo>
                    <a:pt x="813" y="0"/>
                    <a:pt x="805" y="529"/>
                    <a:pt x="797" y="738"/>
                  </a:cubicBezTo>
                  <a:lnTo>
                    <a:pt x="797" y="742"/>
                  </a:lnTo>
                  <a:cubicBezTo>
                    <a:pt x="797" y="781"/>
                    <a:pt x="766" y="812"/>
                    <a:pt x="728" y="812"/>
                  </a:cubicBezTo>
                  <a:cubicBezTo>
                    <a:pt x="689" y="812"/>
                    <a:pt x="658" y="781"/>
                    <a:pt x="658" y="742"/>
                  </a:cubicBezTo>
                  <a:lnTo>
                    <a:pt x="658" y="738"/>
                  </a:lnTo>
                  <a:lnTo>
                    <a:pt x="657" y="486"/>
                  </a:lnTo>
                  <a:cubicBezTo>
                    <a:pt x="655" y="415"/>
                    <a:pt x="646" y="360"/>
                    <a:pt x="632" y="316"/>
                  </a:cubicBezTo>
                  <a:lnTo>
                    <a:pt x="626" y="301"/>
                  </a:lnTo>
                  <a:lnTo>
                    <a:pt x="626" y="1280"/>
                  </a:lnTo>
                  <a:lnTo>
                    <a:pt x="626" y="1281"/>
                  </a:lnTo>
                  <a:cubicBezTo>
                    <a:pt x="626" y="1337"/>
                    <a:pt x="580" y="1382"/>
                    <a:pt x="524" y="1382"/>
                  </a:cubicBezTo>
                  <a:cubicBezTo>
                    <a:pt x="468" y="1382"/>
                    <a:pt x="423" y="1337"/>
                    <a:pt x="423" y="1281"/>
                  </a:cubicBezTo>
                  <a:lnTo>
                    <a:pt x="423" y="1280"/>
                  </a:lnTo>
                  <a:lnTo>
                    <a:pt x="423" y="658"/>
                  </a:lnTo>
                  <a:lnTo>
                    <a:pt x="390" y="658"/>
                  </a:lnTo>
                  <a:lnTo>
                    <a:pt x="390" y="1280"/>
                  </a:lnTo>
                  <a:lnTo>
                    <a:pt x="389" y="1280"/>
                  </a:lnTo>
                  <a:lnTo>
                    <a:pt x="390" y="1288"/>
                  </a:lnTo>
                  <a:cubicBezTo>
                    <a:pt x="390" y="1344"/>
                    <a:pt x="345" y="1389"/>
                    <a:pt x="288" y="1389"/>
                  </a:cubicBezTo>
                  <a:cubicBezTo>
                    <a:pt x="232" y="1389"/>
                    <a:pt x="187" y="1344"/>
                    <a:pt x="187" y="1288"/>
                  </a:cubicBezTo>
                  <a:lnTo>
                    <a:pt x="188" y="1280"/>
                  </a:lnTo>
                  <a:lnTo>
                    <a:pt x="187" y="1280"/>
                  </a:lnTo>
                  <a:lnTo>
                    <a:pt x="187" y="302"/>
                  </a:lnTo>
                  <a:lnTo>
                    <a:pt x="181" y="316"/>
                  </a:lnTo>
                  <a:cubicBezTo>
                    <a:pt x="167" y="360"/>
                    <a:pt x="158" y="415"/>
                    <a:pt x="156" y="486"/>
                  </a:cubicBezTo>
                  <a:lnTo>
                    <a:pt x="155" y="738"/>
                  </a:lnTo>
                  <a:lnTo>
                    <a:pt x="155" y="742"/>
                  </a:lnTo>
                  <a:cubicBezTo>
                    <a:pt x="155" y="781"/>
                    <a:pt x="124" y="812"/>
                    <a:pt x="85" y="812"/>
                  </a:cubicBezTo>
                  <a:cubicBezTo>
                    <a:pt x="47" y="812"/>
                    <a:pt x="16" y="781"/>
                    <a:pt x="16" y="742"/>
                  </a:cubicBezTo>
                  <a:lnTo>
                    <a:pt x="16" y="738"/>
                  </a:lnTo>
                  <a:cubicBezTo>
                    <a:pt x="8" y="529"/>
                    <a:pt x="0" y="0"/>
                    <a:pt x="259" y="2"/>
                  </a:cubicBezTo>
                  <a:close/>
                </a:path>
              </a:pathLst>
            </a:custGeom>
            <a:solidFill>
              <a:srgbClr val="000000"/>
            </a:solidFill>
            <a:ln w="0">
              <a:solidFill>
                <a:srgbClr val="000000"/>
              </a:solidFill>
              <a:prstDash val="solid"/>
              <a:round/>
              <a:headEnd/>
              <a:tailEnd/>
            </a:ln>
          </p:spPr>
          <p:txBody>
            <a:bodyPr/>
            <a:lstStyle/>
            <a:p>
              <a:endParaRPr lang="nl-NL"/>
            </a:p>
          </p:txBody>
        </p:sp>
        <p:sp>
          <p:nvSpPr>
            <p:cNvPr id="85" name="Rectangle 89">
              <a:extLst>
                <a:ext uri="{FF2B5EF4-FFF2-40B4-BE49-F238E27FC236}">
                  <a16:creationId xmlns:a16="http://schemas.microsoft.com/office/drawing/2014/main" id="{FE3BACDB-2455-40CD-861B-A31C1BCACAD1}"/>
                </a:ext>
              </a:extLst>
            </p:cNvPr>
            <p:cNvSpPr>
              <a:spLocks noChangeArrowheads="1"/>
            </p:cNvSpPr>
            <p:nvPr/>
          </p:nvSpPr>
          <p:spPr bwMode="auto">
            <a:xfrm>
              <a:off x="3459"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d</a:t>
              </a:r>
              <a:endParaRPr lang="nl-NL"/>
            </a:p>
          </p:txBody>
        </p:sp>
        <p:sp>
          <p:nvSpPr>
            <p:cNvPr id="86" name="Rectangle 90">
              <a:extLst>
                <a:ext uri="{FF2B5EF4-FFF2-40B4-BE49-F238E27FC236}">
                  <a16:creationId xmlns:a16="http://schemas.microsoft.com/office/drawing/2014/main" id="{D64464C2-FEFB-45FD-8ECD-56B09E7905C7}"/>
                </a:ext>
              </a:extLst>
            </p:cNvPr>
            <p:cNvSpPr>
              <a:spLocks noChangeArrowheads="1"/>
            </p:cNvSpPr>
            <p:nvPr/>
          </p:nvSpPr>
          <p:spPr bwMode="auto">
            <a:xfrm>
              <a:off x="3531"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o</a:t>
              </a:r>
              <a:endParaRPr lang="nl-NL"/>
            </a:p>
          </p:txBody>
        </p:sp>
        <p:sp>
          <p:nvSpPr>
            <p:cNvPr id="87" name="Rectangle 91">
              <a:extLst>
                <a:ext uri="{FF2B5EF4-FFF2-40B4-BE49-F238E27FC236}">
                  <a16:creationId xmlns:a16="http://schemas.microsoft.com/office/drawing/2014/main" id="{C0D9ED59-ADFA-4111-9102-B963CBDFCFF6}"/>
                </a:ext>
              </a:extLst>
            </p:cNvPr>
            <p:cNvSpPr>
              <a:spLocks noChangeArrowheads="1"/>
            </p:cNvSpPr>
            <p:nvPr/>
          </p:nvSpPr>
          <p:spPr bwMode="auto">
            <a:xfrm>
              <a:off x="3603"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88" name="Rectangle 92">
              <a:extLst>
                <a:ext uri="{FF2B5EF4-FFF2-40B4-BE49-F238E27FC236}">
                  <a16:creationId xmlns:a16="http://schemas.microsoft.com/office/drawing/2014/main" id="{F91F8151-0FD3-4172-B849-DBB6CB159D56}"/>
                </a:ext>
              </a:extLst>
            </p:cNvPr>
            <p:cNvSpPr>
              <a:spLocks noChangeArrowheads="1"/>
            </p:cNvSpPr>
            <p:nvPr/>
          </p:nvSpPr>
          <p:spPr bwMode="auto">
            <a:xfrm>
              <a:off x="3676" y="2199"/>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o</a:t>
              </a:r>
              <a:endParaRPr lang="nl-NL"/>
            </a:p>
          </p:txBody>
        </p:sp>
        <p:sp>
          <p:nvSpPr>
            <p:cNvPr id="89" name="Rectangle 93">
              <a:extLst>
                <a:ext uri="{FF2B5EF4-FFF2-40B4-BE49-F238E27FC236}">
                  <a16:creationId xmlns:a16="http://schemas.microsoft.com/office/drawing/2014/main" id="{47E74145-7887-4A3D-9A9B-A4A93B312F8E}"/>
                </a:ext>
              </a:extLst>
            </p:cNvPr>
            <p:cNvSpPr>
              <a:spLocks noChangeArrowheads="1"/>
            </p:cNvSpPr>
            <p:nvPr/>
          </p:nvSpPr>
          <p:spPr bwMode="auto">
            <a:xfrm>
              <a:off x="3748" y="2199"/>
              <a:ext cx="97"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r</a:t>
              </a:r>
              <a:endParaRPr lang="nl-NL"/>
            </a:p>
          </p:txBody>
        </p:sp>
        <p:sp>
          <p:nvSpPr>
            <p:cNvPr id="90" name="Rectangle 94">
              <a:extLst>
                <a:ext uri="{FF2B5EF4-FFF2-40B4-BE49-F238E27FC236}">
                  <a16:creationId xmlns:a16="http://schemas.microsoft.com/office/drawing/2014/main" id="{6EFBABB8-DE39-4EF4-BEE3-C37F029DF38F}"/>
                </a:ext>
              </a:extLst>
            </p:cNvPr>
            <p:cNvSpPr>
              <a:spLocks noChangeArrowheads="1"/>
            </p:cNvSpPr>
            <p:nvPr/>
          </p:nvSpPr>
          <p:spPr bwMode="auto">
            <a:xfrm>
              <a:off x="3788" y="2199"/>
              <a:ext cx="8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 </a:t>
              </a:r>
              <a:endParaRPr lang="nl-NL"/>
            </a:p>
          </p:txBody>
        </p:sp>
        <p:sp>
          <p:nvSpPr>
            <p:cNvPr id="91" name="Rectangle 95">
              <a:extLst>
                <a:ext uri="{FF2B5EF4-FFF2-40B4-BE49-F238E27FC236}">
                  <a16:creationId xmlns:a16="http://schemas.microsoft.com/office/drawing/2014/main" id="{B1C2C859-8092-4C78-882D-85FC8BD4D015}"/>
                </a:ext>
              </a:extLst>
            </p:cNvPr>
            <p:cNvSpPr>
              <a:spLocks noChangeArrowheads="1"/>
            </p:cNvSpPr>
            <p:nvPr/>
          </p:nvSpPr>
          <p:spPr bwMode="auto">
            <a:xfrm>
              <a:off x="3812" y="2199"/>
              <a:ext cx="76" cy="137"/>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Y</a:t>
              </a:r>
              <a:endParaRPr lang="nl-NL"/>
            </a:p>
          </p:txBody>
        </p:sp>
        <p:sp>
          <p:nvSpPr>
            <p:cNvPr id="92" name="Rectangle 96">
              <a:extLst>
                <a:ext uri="{FF2B5EF4-FFF2-40B4-BE49-F238E27FC236}">
                  <a16:creationId xmlns:a16="http://schemas.microsoft.com/office/drawing/2014/main" id="{443ECAD7-D019-4E17-B935-CC2EAFC2EF02}"/>
                </a:ext>
              </a:extLst>
            </p:cNvPr>
            <p:cNvSpPr>
              <a:spLocks noChangeArrowheads="1"/>
            </p:cNvSpPr>
            <p:nvPr/>
          </p:nvSpPr>
          <p:spPr bwMode="auto">
            <a:xfrm>
              <a:off x="3349"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o</a:t>
              </a:r>
              <a:endParaRPr lang="nl-NL"/>
            </a:p>
          </p:txBody>
        </p:sp>
        <p:sp>
          <p:nvSpPr>
            <p:cNvPr id="93" name="Rectangle 97">
              <a:extLst>
                <a:ext uri="{FF2B5EF4-FFF2-40B4-BE49-F238E27FC236}">
                  <a16:creationId xmlns:a16="http://schemas.microsoft.com/office/drawing/2014/main" id="{80AC4FB8-AE6F-4273-9FA6-660819A2AE82}"/>
                </a:ext>
              </a:extLst>
            </p:cNvPr>
            <p:cNvSpPr>
              <a:spLocks noChangeArrowheads="1"/>
            </p:cNvSpPr>
            <p:nvPr/>
          </p:nvSpPr>
          <p:spPr bwMode="auto">
            <a:xfrm>
              <a:off x="3421"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94" name="Rectangle 98">
              <a:extLst>
                <a:ext uri="{FF2B5EF4-FFF2-40B4-BE49-F238E27FC236}">
                  <a16:creationId xmlns:a16="http://schemas.microsoft.com/office/drawing/2014/main" id="{27ADEAB0-1C15-4E81-AE88-DCCEA4908E62}"/>
                </a:ext>
              </a:extLst>
            </p:cNvPr>
            <p:cNvSpPr>
              <a:spLocks noChangeArrowheads="1"/>
            </p:cNvSpPr>
            <p:nvPr/>
          </p:nvSpPr>
          <p:spPr bwMode="auto">
            <a:xfrm>
              <a:off x="3493" y="3662"/>
              <a:ext cx="9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t</a:t>
              </a:r>
              <a:endParaRPr lang="nl-NL"/>
            </a:p>
          </p:txBody>
        </p:sp>
        <p:sp>
          <p:nvSpPr>
            <p:cNvPr id="95" name="Rectangle 99">
              <a:extLst>
                <a:ext uri="{FF2B5EF4-FFF2-40B4-BE49-F238E27FC236}">
                  <a16:creationId xmlns:a16="http://schemas.microsoft.com/office/drawing/2014/main" id="{3F4E9BB9-EB76-4366-B03C-48CCD6E54A54}"/>
                </a:ext>
              </a:extLst>
            </p:cNvPr>
            <p:cNvSpPr>
              <a:spLocks noChangeArrowheads="1"/>
            </p:cNvSpPr>
            <p:nvPr/>
          </p:nvSpPr>
          <p:spPr bwMode="auto">
            <a:xfrm>
              <a:off x="3533" y="3662"/>
              <a:ext cx="114"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v</a:t>
              </a:r>
              <a:endParaRPr lang="nl-NL"/>
            </a:p>
          </p:txBody>
        </p:sp>
        <p:sp>
          <p:nvSpPr>
            <p:cNvPr id="96" name="Rectangle 100">
              <a:extLst>
                <a:ext uri="{FF2B5EF4-FFF2-40B4-BE49-F238E27FC236}">
                  <a16:creationId xmlns:a16="http://schemas.microsoft.com/office/drawing/2014/main" id="{5FD1300F-78E5-4AFA-A6D9-44C99B65525B}"/>
                </a:ext>
              </a:extLst>
            </p:cNvPr>
            <p:cNvSpPr>
              <a:spLocks noChangeArrowheads="1"/>
            </p:cNvSpPr>
            <p:nvPr/>
          </p:nvSpPr>
          <p:spPr bwMode="auto">
            <a:xfrm>
              <a:off x="3597" y="3662"/>
              <a:ext cx="11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a</a:t>
              </a:r>
              <a:endParaRPr lang="nl-NL"/>
            </a:p>
          </p:txBody>
        </p:sp>
        <p:sp>
          <p:nvSpPr>
            <p:cNvPr id="97" name="Rectangle 101">
              <a:extLst>
                <a:ext uri="{FF2B5EF4-FFF2-40B4-BE49-F238E27FC236}">
                  <a16:creationId xmlns:a16="http://schemas.microsoft.com/office/drawing/2014/main" id="{907B14EA-13C2-40F2-898E-3BE810D64ABA}"/>
                </a:ext>
              </a:extLst>
            </p:cNvPr>
            <p:cNvSpPr>
              <a:spLocks noChangeArrowheads="1"/>
            </p:cNvSpPr>
            <p:nvPr/>
          </p:nvSpPr>
          <p:spPr bwMode="auto">
            <a:xfrm>
              <a:off x="3661"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n</a:t>
              </a:r>
              <a:endParaRPr lang="nl-NL"/>
            </a:p>
          </p:txBody>
        </p:sp>
        <p:sp>
          <p:nvSpPr>
            <p:cNvPr id="98" name="Rectangle 102">
              <a:extLst>
                <a:ext uri="{FF2B5EF4-FFF2-40B4-BE49-F238E27FC236}">
                  <a16:creationId xmlns:a16="http://schemas.microsoft.com/office/drawing/2014/main" id="{7327AF2E-62D7-46DA-A910-5F354B737E2D}"/>
                </a:ext>
              </a:extLst>
            </p:cNvPr>
            <p:cNvSpPr>
              <a:spLocks noChangeArrowheads="1"/>
            </p:cNvSpPr>
            <p:nvPr/>
          </p:nvSpPr>
          <p:spPr bwMode="auto">
            <a:xfrm>
              <a:off x="3733" y="3662"/>
              <a:ext cx="121"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g</a:t>
              </a:r>
              <a:endParaRPr lang="nl-NL"/>
            </a:p>
          </p:txBody>
        </p:sp>
        <p:sp>
          <p:nvSpPr>
            <p:cNvPr id="99" name="Rectangle 103">
              <a:extLst>
                <a:ext uri="{FF2B5EF4-FFF2-40B4-BE49-F238E27FC236}">
                  <a16:creationId xmlns:a16="http://schemas.microsoft.com/office/drawing/2014/main" id="{BC69FA5D-3BB9-4210-A43C-CB432EE19338}"/>
                </a:ext>
              </a:extLst>
            </p:cNvPr>
            <p:cNvSpPr>
              <a:spLocks noChangeArrowheads="1"/>
            </p:cNvSpPr>
            <p:nvPr/>
          </p:nvSpPr>
          <p:spPr bwMode="auto">
            <a:xfrm>
              <a:off x="3805" y="3662"/>
              <a:ext cx="11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e</a:t>
              </a:r>
              <a:endParaRPr lang="nl-NL"/>
            </a:p>
          </p:txBody>
        </p:sp>
        <p:sp>
          <p:nvSpPr>
            <p:cNvPr id="100" name="Rectangle 104">
              <a:extLst>
                <a:ext uri="{FF2B5EF4-FFF2-40B4-BE49-F238E27FC236}">
                  <a16:creationId xmlns:a16="http://schemas.microsoft.com/office/drawing/2014/main" id="{84BC6830-B81C-4D8F-9286-7136632C8243}"/>
                </a:ext>
              </a:extLst>
            </p:cNvPr>
            <p:cNvSpPr>
              <a:spLocks noChangeArrowheads="1"/>
            </p:cNvSpPr>
            <p:nvPr/>
          </p:nvSpPr>
          <p:spPr bwMode="auto">
            <a:xfrm>
              <a:off x="3870" y="3662"/>
              <a:ext cx="97"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r</a:t>
              </a:r>
              <a:endParaRPr lang="nl-NL"/>
            </a:p>
          </p:txBody>
        </p:sp>
        <p:sp>
          <p:nvSpPr>
            <p:cNvPr id="101" name="Rectangle 105">
              <a:extLst>
                <a:ext uri="{FF2B5EF4-FFF2-40B4-BE49-F238E27FC236}">
                  <a16:creationId xmlns:a16="http://schemas.microsoft.com/office/drawing/2014/main" id="{9724BCEC-FB35-4706-AC6D-CBD7F0054A72}"/>
                </a:ext>
              </a:extLst>
            </p:cNvPr>
            <p:cNvSpPr>
              <a:spLocks noChangeArrowheads="1"/>
            </p:cNvSpPr>
            <p:nvPr/>
          </p:nvSpPr>
          <p:spPr bwMode="auto">
            <a:xfrm>
              <a:off x="3909" y="3662"/>
              <a:ext cx="85" cy="153"/>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 </a:t>
              </a:r>
              <a:endParaRPr lang="nl-NL"/>
            </a:p>
          </p:txBody>
        </p:sp>
        <p:sp>
          <p:nvSpPr>
            <p:cNvPr id="102" name="Rectangle 106">
              <a:extLst>
                <a:ext uri="{FF2B5EF4-FFF2-40B4-BE49-F238E27FC236}">
                  <a16:creationId xmlns:a16="http://schemas.microsoft.com/office/drawing/2014/main" id="{8EE056CC-6302-4FB3-8E18-CAEA245EAA46}"/>
                </a:ext>
              </a:extLst>
            </p:cNvPr>
            <p:cNvSpPr>
              <a:spLocks noChangeArrowheads="1"/>
            </p:cNvSpPr>
            <p:nvPr/>
          </p:nvSpPr>
          <p:spPr bwMode="auto">
            <a:xfrm>
              <a:off x="3933" y="3662"/>
              <a:ext cx="76" cy="137"/>
            </a:xfrm>
            <a:prstGeom prst="rect">
              <a:avLst/>
            </a:prstGeom>
            <a:noFill/>
            <a:ln w="9525">
              <a:noFill/>
              <a:miter lim="800000"/>
              <a:headEnd/>
              <a:tailEnd/>
            </a:ln>
          </p:spPr>
          <p:txBody>
            <a:bodyPr wrap="none" lIns="0" tIns="0" rIns="0" bIns="0">
              <a:spAutoFit/>
            </a:bodyPr>
            <a:lstStyle/>
            <a:p>
              <a:r>
                <a:rPr lang="nl-NL" sz="1400" b="1">
                  <a:solidFill>
                    <a:srgbClr val="000000"/>
                  </a:solidFill>
                  <a:latin typeface="Arial Bold"/>
                </a:rPr>
                <a:t>Y</a:t>
              </a:r>
              <a:endParaRPr lang="nl-NL"/>
            </a:p>
          </p:txBody>
        </p:sp>
        <p:sp>
          <p:nvSpPr>
            <p:cNvPr id="103" name="Freeform 107">
              <a:extLst>
                <a:ext uri="{FF2B5EF4-FFF2-40B4-BE49-F238E27FC236}">
                  <a16:creationId xmlns:a16="http://schemas.microsoft.com/office/drawing/2014/main" id="{A3EF2352-7DF9-4F56-9ED5-BD0AAABF8B19}"/>
                </a:ext>
              </a:extLst>
            </p:cNvPr>
            <p:cNvSpPr>
              <a:spLocks/>
            </p:cNvSpPr>
            <p:nvPr/>
          </p:nvSpPr>
          <p:spPr bwMode="auto">
            <a:xfrm>
              <a:off x="3600" y="1368"/>
              <a:ext cx="180" cy="323"/>
            </a:xfrm>
            <a:custGeom>
              <a:avLst/>
              <a:gdLst>
                <a:gd name="T0" fmla="*/ 1 w 300"/>
                <a:gd name="T1" fmla="*/ 12 h 537"/>
                <a:gd name="T2" fmla="*/ 1 w 300"/>
                <a:gd name="T3" fmla="*/ 12 h 537"/>
                <a:gd name="T4" fmla="*/ 10 w 300"/>
                <a:gd name="T5" fmla="*/ 2 h 537"/>
                <a:gd name="T6" fmla="*/ 10 w 300"/>
                <a:gd name="T7" fmla="*/ 12 h 537"/>
                <a:gd name="T8" fmla="*/ 10 w 300"/>
                <a:gd name="T9" fmla="*/ 23 h 537"/>
                <a:gd name="T10" fmla="*/ 1 w 300"/>
                <a:gd name="T11" fmla="*/ 12 h 537"/>
                <a:gd name="T12" fmla="*/ 1 w 300"/>
                <a:gd name="T13" fmla="*/ 12 h 537"/>
                <a:gd name="T14" fmla="*/ 0 60000 65536"/>
                <a:gd name="T15" fmla="*/ 0 60000 65536"/>
                <a:gd name="T16" fmla="*/ 0 60000 65536"/>
                <a:gd name="T17" fmla="*/ 0 60000 65536"/>
                <a:gd name="T18" fmla="*/ 0 60000 65536"/>
                <a:gd name="T19" fmla="*/ 0 60000 65536"/>
                <a:gd name="T20" fmla="*/ 0 60000 65536"/>
                <a:gd name="T21" fmla="*/ 0 w 300"/>
                <a:gd name="T22" fmla="*/ 0 h 537"/>
                <a:gd name="T23" fmla="*/ 300 w 300"/>
                <a:gd name="T24" fmla="*/ 537 h 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37">
                  <a:moveTo>
                    <a:pt x="3" y="260"/>
                  </a:moveTo>
                  <a:lnTo>
                    <a:pt x="3" y="260"/>
                  </a:lnTo>
                  <a:cubicBezTo>
                    <a:pt x="5" y="70"/>
                    <a:pt x="151" y="0"/>
                    <a:pt x="223" y="42"/>
                  </a:cubicBezTo>
                  <a:cubicBezTo>
                    <a:pt x="295" y="83"/>
                    <a:pt x="209" y="165"/>
                    <a:pt x="213" y="263"/>
                  </a:cubicBezTo>
                  <a:cubicBezTo>
                    <a:pt x="219" y="374"/>
                    <a:pt x="300" y="421"/>
                    <a:pt x="223" y="479"/>
                  </a:cubicBezTo>
                  <a:cubicBezTo>
                    <a:pt x="146" y="537"/>
                    <a:pt x="0" y="450"/>
                    <a:pt x="3" y="260"/>
                  </a:cubicBezTo>
                  <a:close/>
                </a:path>
              </a:pathLst>
            </a:custGeom>
            <a:solidFill>
              <a:srgbClr val="FFC000"/>
            </a:solidFill>
            <a:ln w="0">
              <a:solidFill>
                <a:srgbClr val="000000"/>
              </a:solidFill>
              <a:prstDash val="solid"/>
              <a:round/>
              <a:headEnd/>
              <a:tailEnd/>
            </a:ln>
          </p:spPr>
          <p:txBody>
            <a:bodyPr/>
            <a:lstStyle/>
            <a:p>
              <a:endParaRPr lang="nl-NL"/>
            </a:p>
          </p:txBody>
        </p:sp>
        <p:sp>
          <p:nvSpPr>
            <p:cNvPr id="104" name="Freeform 108">
              <a:extLst>
                <a:ext uri="{FF2B5EF4-FFF2-40B4-BE49-F238E27FC236}">
                  <a16:creationId xmlns:a16="http://schemas.microsoft.com/office/drawing/2014/main" id="{622F717D-3163-4E83-8346-453CE88F6152}"/>
                </a:ext>
              </a:extLst>
            </p:cNvPr>
            <p:cNvSpPr>
              <a:spLocks/>
            </p:cNvSpPr>
            <p:nvPr/>
          </p:nvSpPr>
          <p:spPr bwMode="auto">
            <a:xfrm>
              <a:off x="3600" y="1368"/>
              <a:ext cx="180" cy="323"/>
            </a:xfrm>
            <a:custGeom>
              <a:avLst/>
              <a:gdLst>
                <a:gd name="T0" fmla="*/ 1 w 300"/>
                <a:gd name="T1" fmla="*/ 12 h 537"/>
                <a:gd name="T2" fmla="*/ 1 w 300"/>
                <a:gd name="T3" fmla="*/ 12 h 537"/>
                <a:gd name="T4" fmla="*/ 10 w 300"/>
                <a:gd name="T5" fmla="*/ 2 h 537"/>
                <a:gd name="T6" fmla="*/ 10 w 300"/>
                <a:gd name="T7" fmla="*/ 12 h 537"/>
                <a:gd name="T8" fmla="*/ 10 w 300"/>
                <a:gd name="T9" fmla="*/ 23 h 537"/>
                <a:gd name="T10" fmla="*/ 1 w 300"/>
                <a:gd name="T11" fmla="*/ 12 h 537"/>
                <a:gd name="T12" fmla="*/ 1 w 300"/>
                <a:gd name="T13" fmla="*/ 12 h 537"/>
                <a:gd name="T14" fmla="*/ 0 60000 65536"/>
                <a:gd name="T15" fmla="*/ 0 60000 65536"/>
                <a:gd name="T16" fmla="*/ 0 60000 65536"/>
                <a:gd name="T17" fmla="*/ 0 60000 65536"/>
                <a:gd name="T18" fmla="*/ 0 60000 65536"/>
                <a:gd name="T19" fmla="*/ 0 60000 65536"/>
                <a:gd name="T20" fmla="*/ 0 60000 65536"/>
                <a:gd name="T21" fmla="*/ 0 w 300"/>
                <a:gd name="T22" fmla="*/ 0 h 537"/>
                <a:gd name="T23" fmla="*/ 300 w 300"/>
                <a:gd name="T24" fmla="*/ 537 h 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37">
                  <a:moveTo>
                    <a:pt x="3" y="260"/>
                  </a:moveTo>
                  <a:lnTo>
                    <a:pt x="3" y="260"/>
                  </a:lnTo>
                  <a:cubicBezTo>
                    <a:pt x="5" y="70"/>
                    <a:pt x="151" y="0"/>
                    <a:pt x="223" y="42"/>
                  </a:cubicBezTo>
                  <a:cubicBezTo>
                    <a:pt x="295" y="83"/>
                    <a:pt x="209" y="165"/>
                    <a:pt x="213" y="263"/>
                  </a:cubicBezTo>
                  <a:cubicBezTo>
                    <a:pt x="219" y="374"/>
                    <a:pt x="300" y="421"/>
                    <a:pt x="223" y="479"/>
                  </a:cubicBezTo>
                  <a:cubicBezTo>
                    <a:pt x="146" y="537"/>
                    <a:pt x="0" y="450"/>
                    <a:pt x="3" y="260"/>
                  </a:cubicBezTo>
                  <a:close/>
                </a:path>
              </a:pathLst>
            </a:custGeom>
            <a:noFill/>
            <a:ln w="12700" cap="flat">
              <a:solidFill>
                <a:srgbClr val="FFFFFF"/>
              </a:solidFill>
              <a:prstDash val="solid"/>
              <a:round/>
              <a:headEnd/>
              <a:tailEnd/>
            </a:ln>
          </p:spPr>
          <p:txBody>
            <a:bodyPr/>
            <a:lstStyle/>
            <a:p>
              <a:endParaRPr lang="nl-NL"/>
            </a:p>
          </p:txBody>
        </p:sp>
        <p:sp>
          <p:nvSpPr>
            <p:cNvPr id="105" name="Freeform 109">
              <a:extLst>
                <a:ext uri="{FF2B5EF4-FFF2-40B4-BE49-F238E27FC236}">
                  <a16:creationId xmlns:a16="http://schemas.microsoft.com/office/drawing/2014/main" id="{A081474B-41F3-418F-AC76-A62525158A08}"/>
                </a:ext>
              </a:extLst>
            </p:cNvPr>
            <p:cNvSpPr>
              <a:spLocks/>
            </p:cNvSpPr>
            <p:nvPr/>
          </p:nvSpPr>
          <p:spPr bwMode="auto">
            <a:xfrm>
              <a:off x="3600" y="2837"/>
              <a:ext cx="180" cy="314"/>
            </a:xfrm>
            <a:custGeom>
              <a:avLst/>
              <a:gdLst>
                <a:gd name="T0" fmla="*/ 1 w 300"/>
                <a:gd name="T1" fmla="*/ 12 h 522"/>
                <a:gd name="T2" fmla="*/ 1 w 300"/>
                <a:gd name="T3" fmla="*/ 12 h 522"/>
                <a:gd name="T4" fmla="*/ 10 w 300"/>
                <a:gd name="T5" fmla="*/ 2 h 522"/>
                <a:gd name="T6" fmla="*/ 10 w 300"/>
                <a:gd name="T7" fmla="*/ 12 h 522"/>
                <a:gd name="T8" fmla="*/ 10 w 300"/>
                <a:gd name="T9" fmla="*/ 22 h 522"/>
                <a:gd name="T10" fmla="*/ 1 w 300"/>
                <a:gd name="T11" fmla="*/ 12 h 522"/>
                <a:gd name="T12" fmla="*/ 1 w 300"/>
                <a:gd name="T13" fmla="*/ 12 h 522"/>
                <a:gd name="T14" fmla="*/ 0 60000 65536"/>
                <a:gd name="T15" fmla="*/ 0 60000 65536"/>
                <a:gd name="T16" fmla="*/ 0 60000 65536"/>
                <a:gd name="T17" fmla="*/ 0 60000 65536"/>
                <a:gd name="T18" fmla="*/ 0 60000 65536"/>
                <a:gd name="T19" fmla="*/ 0 60000 65536"/>
                <a:gd name="T20" fmla="*/ 0 60000 65536"/>
                <a:gd name="T21" fmla="*/ 0 w 300"/>
                <a:gd name="T22" fmla="*/ 0 h 522"/>
                <a:gd name="T23" fmla="*/ 300 w 30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22">
                  <a:moveTo>
                    <a:pt x="3" y="253"/>
                  </a:moveTo>
                  <a:lnTo>
                    <a:pt x="3" y="253"/>
                  </a:lnTo>
                  <a:cubicBezTo>
                    <a:pt x="5" y="68"/>
                    <a:pt x="151" y="0"/>
                    <a:pt x="223" y="40"/>
                  </a:cubicBezTo>
                  <a:cubicBezTo>
                    <a:pt x="295" y="81"/>
                    <a:pt x="209" y="161"/>
                    <a:pt x="213" y="255"/>
                  </a:cubicBezTo>
                  <a:cubicBezTo>
                    <a:pt x="219" y="363"/>
                    <a:pt x="300" y="408"/>
                    <a:pt x="223" y="465"/>
                  </a:cubicBezTo>
                  <a:cubicBezTo>
                    <a:pt x="146" y="522"/>
                    <a:pt x="0" y="437"/>
                    <a:pt x="3" y="253"/>
                  </a:cubicBezTo>
                  <a:close/>
                </a:path>
              </a:pathLst>
            </a:custGeom>
            <a:solidFill>
              <a:srgbClr val="C00000"/>
            </a:solidFill>
            <a:ln w="0">
              <a:solidFill>
                <a:srgbClr val="000000"/>
              </a:solidFill>
              <a:prstDash val="solid"/>
              <a:round/>
              <a:headEnd/>
              <a:tailEnd/>
            </a:ln>
          </p:spPr>
          <p:txBody>
            <a:bodyPr/>
            <a:lstStyle/>
            <a:p>
              <a:endParaRPr lang="nl-NL"/>
            </a:p>
          </p:txBody>
        </p:sp>
        <p:sp>
          <p:nvSpPr>
            <p:cNvPr id="106" name="Freeform 110">
              <a:extLst>
                <a:ext uri="{FF2B5EF4-FFF2-40B4-BE49-F238E27FC236}">
                  <a16:creationId xmlns:a16="http://schemas.microsoft.com/office/drawing/2014/main" id="{121F37F4-FE7A-4A74-BBE4-5DAE789A2DA8}"/>
                </a:ext>
              </a:extLst>
            </p:cNvPr>
            <p:cNvSpPr>
              <a:spLocks/>
            </p:cNvSpPr>
            <p:nvPr/>
          </p:nvSpPr>
          <p:spPr bwMode="auto">
            <a:xfrm>
              <a:off x="3600" y="2837"/>
              <a:ext cx="180" cy="314"/>
            </a:xfrm>
            <a:custGeom>
              <a:avLst/>
              <a:gdLst>
                <a:gd name="T0" fmla="*/ 1 w 300"/>
                <a:gd name="T1" fmla="*/ 12 h 522"/>
                <a:gd name="T2" fmla="*/ 1 w 300"/>
                <a:gd name="T3" fmla="*/ 12 h 522"/>
                <a:gd name="T4" fmla="*/ 10 w 300"/>
                <a:gd name="T5" fmla="*/ 2 h 522"/>
                <a:gd name="T6" fmla="*/ 10 w 300"/>
                <a:gd name="T7" fmla="*/ 12 h 522"/>
                <a:gd name="T8" fmla="*/ 10 w 300"/>
                <a:gd name="T9" fmla="*/ 22 h 522"/>
                <a:gd name="T10" fmla="*/ 1 w 300"/>
                <a:gd name="T11" fmla="*/ 12 h 522"/>
                <a:gd name="T12" fmla="*/ 1 w 300"/>
                <a:gd name="T13" fmla="*/ 12 h 522"/>
                <a:gd name="T14" fmla="*/ 0 60000 65536"/>
                <a:gd name="T15" fmla="*/ 0 60000 65536"/>
                <a:gd name="T16" fmla="*/ 0 60000 65536"/>
                <a:gd name="T17" fmla="*/ 0 60000 65536"/>
                <a:gd name="T18" fmla="*/ 0 60000 65536"/>
                <a:gd name="T19" fmla="*/ 0 60000 65536"/>
                <a:gd name="T20" fmla="*/ 0 60000 65536"/>
                <a:gd name="T21" fmla="*/ 0 w 300"/>
                <a:gd name="T22" fmla="*/ 0 h 522"/>
                <a:gd name="T23" fmla="*/ 300 w 300"/>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522">
                  <a:moveTo>
                    <a:pt x="3" y="253"/>
                  </a:moveTo>
                  <a:lnTo>
                    <a:pt x="3" y="253"/>
                  </a:lnTo>
                  <a:cubicBezTo>
                    <a:pt x="5" y="68"/>
                    <a:pt x="151" y="0"/>
                    <a:pt x="223" y="40"/>
                  </a:cubicBezTo>
                  <a:cubicBezTo>
                    <a:pt x="295" y="81"/>
                    <a:pt x="209" y="161"/>
                    <a:pt x="213" y="255"/>
                  </a:cubicBezTo>
                  <a:cubicBezTo>
                    <a:pt x="219" y="363"/>
                    <a:pt x="300" y="408"/>
                    <a:pt x="223" y="465"/>
                  </a:cubicBezTo>
                  <a:cubicBezTo>
                    <a:pt x="146" y="522"/>
                    <a:pt x="0" y="437"/>
                    <a:pt x="3" y="253"/>
                  </a:cubicBezTo>
                  <a:close/>
                </a:path>
              </a:pathLst>
            </a:custGeom>
            <a:noFill/>
            <a:ln w="12700" cap="flat">
              <a:solidFill>
                <a:srgbClr val="FFFFFF"/>
              </a:solidFill>
              <a:prstDash val="solid"/>
              <a:round/>
              <a:headEnd/>
              <a:tailEnd/>
            </a:ln>
          </p:spPr>
          <p:txBody>
            <a:bodyPr/>
            <a:lstStyle/>
            <a:p>
              <a:endParaRPr lang="nl-NL"/>
            </a:p>
          </p:txBody>
        </p:sp>
        <p:sp>
          <p:nvSpPr>
            <p:cNvPr id="107" name="Freeform 111">
              <a:extLst>
                <a:ext uri="{FF2B5EF4-FFF2-40B4-BE49-F238E27FC236}">
                  <a16:creationId xmlns:a16="http://schemas.microsoft.com/office/drawing/2014/main" id="{5B60A590-4D05-44BE-9008-5F369BFE9FB8}"/>
                </a:ext>
              </a:extLst>
            </p:cNvPr>
            <p:cNvSpPr>
              <a:spLocks/>
            </p:cNvSpPr>
            <p:nvPr/>
          </p:nvSpPr>
          <p:spPr bwMode="auto">
            <a:xfrm>
              <a:off x="2544" y="1711"/>
              <a:ext cx="908" cy="1057"/>
            </a:xfrm>
            <a:custGeom>
              <a:avLst/>
              <a:gdLst>
                <a:gd name="T0" fmla="*/ 3 w 1511"/>
                <a:gd name="T1" fmla="*/ 1 h 1758"/>
                <a:gd name="T2" fmla="*/ 3 w 1511"/>
                <a:gd name="T3" fmla="*/ 1 h 1758"/>
                <a:gd name="T4" fmla="*/ 5 w 1511"/>
                <a:gd name="T5" fmla="*/ 1 h 1758"/>
                <a:gd name="T6" fmla="*/ 63 w 1511"/>
                <a:gd name="T7" fmla="*/ 70 h 1758"/>
                <a:gd name="T8" fmla="*/ 67 w 1511"/>
                <a:gd name="T9" fmla="*/ 67 h 1758"/>
                <a:gd name="T10" fmla="*/ 71 w 1511"/>
                <a:gd name="T11" fmla="*/ 83 h 1758"/>
                <a:gd name="T12" fmla="*/ 56 w 1511"/>
                <a:gd name="T13" fmla="*/ 76 h 1758"/>
                <a:gd name="T14" fmla="*/ 59 w 1511"/>
                <a:gd name="T15" fmla="*/ 73 h 1758"/>
                <a:gd name="T16" fmla="*/ 1 w 1511"/>
                <a:gd name="T17" fmla="*/ 4 h 1758"/>
                <a:gd name="T18" fmla="*/ 1 w 1511"/>
                <a:gd name="T19" fmla="*/ 1 h 1758"/>
                <a:gd name="T20" fmla="*/ 3 w 1511"/>
                <a:gd name="T21" fmla="*/ 1 h 1758"/>
                <a:gd name="T22" fmla="*/ 3 w 1511"/>
                <a:gd name="T23" fmla="*/ 1 h 17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1"/>
                <a:gd name="T37" fmla="*/ 0 h 1758"/>
                <a:gd name="T38" fmla="*/ 1511 w 1511"/>
                <a:gd name="T39" fmla="*/ 1758 h 17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1" h="1758">
                  <a:moveTo>
                    <a:pt x="64" y="1"/>
                  </a:moveTo>
                  <a:lnTo>
                    <a:pt x="64" y="1"/>
                  </a:lnTo>
                  <a:cubicBezTo>
                    <a:pt x="77" y="2"/>
                    <a:pt x="91" y="9"/>
                    <a:pt x="100" y="20"/>
                  </a:cubicBezTo>
                  <a:lnTo>
                    <a:pt x="1344" y="1480"/>
                  </a:lnTo>
                  <a:lnTo>
                    <a:pt x="1425" y="1411"/>
                  </a:lnTo>
                  <a:lnTo>
                    <a:pt x="1511" y="1758"/>
                  </a:lnTo>
                  <a:lnTo>
                    <a:pt x="1182" y="1618"/>
                  </a:lnTo>
                  <a:lnTo>
                    <a:pt x="1263" y="1549"/>
                  </a:lnTo>
                  <a:lnTo>
                    <a:pt x="19" y="89"/>
                  </a:lnTo>
                  <a:cubicBezTo>
                    <a:pt x="0" y="67"/>
                    <a:pt x="2" y="33"/>
                    <a:pt x="25" y="14"/>
                  </a:cubicBezTo>
                  <a:cubicBezTo>
                    <a:pt x="36" y="4"/>
                    <a:pt x="50" y="0"/>
                    <a:pt x="64" y="1"/>
                  </a:cubicBezTo>
                  <a:close/>
                </a:path>
              </a:pathLst>
            </a:custGeom>
            <a:solidFill>
              <a:srgbClr val="00B050"/>
            </a:solidFill>
            <a:ln w="0">
              <a:solidFill>
                <a:srgbClr val="000000"/>
              </a:solidFill>
              <a:prstDash val="solid"/>
              <a:round/>
              <a:headEnd/>
              <a:tailEnd/>
            </a:ln>
          </p:spPr>
          <p:txBody>
            <a:bodyPr/>
            <a:lstStyle/>
            <a:p>
              <a:endParaRPr lang="nl-NL"/>
            </a:p>
          </p:txBody>
        </p:sp>
        <p:sp>
          <p:nvSpPr>
            <p:cNvPr id="108" name="Freeform 112">
              <a:extLst>
                <a:ext uri="{FF2B5EF4-FFF2-40B4-BE49-F238E27FC236}">
                  <a16:creationId xmlns:a16="http://schemas.microsoft.com/office/drawing/2014/main" id="{F4DAF34F-B6C2-4ADC-9FA0-0F7336898178}"/>
                </a:ext>
              </a:extLst>
            </p:cNvPr>
            <p:cNvSpPr>
              <a:spLocks/>
            </p:cNvSpPr>
            <p:nvPr/>
          </p:nvSpPr>
          <p:spPr bwMode="auto">
            <a:xfrm>
              <a:off x="3842" y="1711"/>
              <a:ext cx="908" cy="1057"/>
            </a:xfrm>
            <a:custGeom>
              <a:avLst/>
              <a:gdLst>
                <a:gd name="T0" fmla="*/ 3 w 1511"/>
                <a:gd name="T1" fmla="*/ 1 h 1758"/>
                <a:gd name="T2" fmla="*/ 3 w 1511"/>
                <a:gd name="T3" fmla="*/ 1 h 1758"/>
                <a:gd name="T4" fmla="*/ 5 w 1511"/>
                <a:gd name="T5" fmla="*/ 1 h 1758"/>
                <a:gd name="T6" fmla="*/ 63 w 1511"/>
                <a:gd name="T7" fmla="*/ 70 h 1758"/>
                <a:gd name="T8" fmla="*/ 67 w 1511"/>
                <a:gd name="T9" fmla="*/ 67 h 1758"/>
                <a:gd name="T10" fmla="*/ 71 w 1511"/>
                <a:gd name="T11" fmla="*/ 83 h 1758"/>
                <a:gd name="T12" fmla="*/ 56 w 1511"/>
                <a:gd name="T13" fmla="*/ 76 h 1758"/>
                <a:gd name="T14" fmla="*/ 59 w 1511"/>
                <a:gd name="T15" fmla="*/ 73 h 1758"/>
                <a:gd name="T16" fmla="*/ 1 w 1511"/>
                <a:gd name="T17" fmla="*/ 4 h 1758"/>
                <a:gd name="T18" fmla="*/ 1 w 1511"/>
                <a:gd name="T19" fmla="*/ 1 h 1758"/>
                <a:gd name="T20" fmla="*/ 3 w 1511"/>
                <a:gd name="T21" fmla="*/ 1 h 1758"/>
                <a:gd name="T22" fmla="*/ 3 w 1511"/>
                <a:gd name="T23" fmla="*/ 1 h 17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1"/>
                <a:gd name="T37" fmla="*/ 0 h 1758"/>
                <a:gd name="T38" fmla="*/ 1511 w 1511"/>
                <a:gd name="T39" fmla="*/ 1758 h 17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1" h="1758">
                  <a:moveTo>
                    <a:pt x="64" y="1"/>
                  </a:moveTo>
                  <a:lnTo>
                    <a:pt x="64" y="1"/>
                  </a:lnTo>
                  <a:cubicBezTo>
                    <a:pt x="77" y="2"/>
                    <a:pt x="91" y="9"/>
                    <a:pt x="100" y="20"/>
                  </a:cubicBezTo>
                  <a:lnTo>
                    <a:pt x="1344" y="1480"/>
                  </a:lnTo>
                  <a:lnTo>
                    <a:pt x="1425" y="1411"/>
                  </a:lnTo>
                  <a:lnTo>
                    <a:pt x="1511" y="1758"/>
                  </a:lnTo>
                  <a:lnTo>
                    <a:pt x="1182" y="1618"/>
                  </a:lnTo>
                  <a:lnTo>
                    <a:pt x="1263" y="1549"/>
                  </a:lnTo>
                  <a:lnTo>
                    <a:pt x="19" y="89"/>
                  </a:lnTo>
                  <a:cubicBezTo>
                    <a:pt x="0" y="67"/>
                    <a:pt x="2" y="33"/>
                    <a:pt x="25" y="14"/>
                  </a:cubicBezTo>
                  <a:cubicBezTo>
                    <a:pt x="36" y="4"/>
                    <a:pt x="50" y="0"/>
                    <a:pt x="64" y="1"/>
                  </a:cubicBezTo>
                  <a:close/>
                </a:path>
              </a:pathLst>
            </a:custGeom>
            <a:solidFill>
              <a:srgbClr val="00B050"/>
            </a:solidFill>
            <a:ln w="0">
              <a:solidFill>
                <a:srgbClr val="000000"/>
              </a:solidFill>
              <a:prstDash val="solid"/>
              <a:round/>
              <a:headEnd/>
              <a:tailEnd/>
            </a:ln>
          </p:spPr>
          <p:txBody>
            <a:bodyPr/>
            <a:lstStyle/>
            <a:p>
              <a:endParaRPr lang="nl-NL"/>
            </a:p>
          </p:txBody>
        </p:sp>
        <p:sp>
          <p:nvSpPr>
            <p:cNvPr id="109" name="Rectangle 113">
              <a:extLst>
                <a:ext uri="{FF2B5EF4-FFF2-40B4-BE49-F238E27FC236}">
                  <a16:creationId xmlns:a16="http://schemas.microsoft.com/office/drawing/2014/main" id="{1764111A-5B22-4A8E-B49A-C6728AE75102}"/>
                </a:ext>
              </a:extLst>
            </p:cNvPr>
            <p:cNvSpPr>
              <a:spLocks noChangeArrowheads="1"/>
            </p:cNvSpPr>
            <p:nvPr/>
          </p:nvSpPr>
          <p:spPr bwMode="auto">
            <a:xfrm>
              <a:off x="3479" y="709"/>
              <a:ext cx="0" cy="176"/>
            </a:xfrm>
            <a:prstGeom prst="rect">
              <a:avLst/>
            </a:prstGeom>
            <a:noFill/>
            <a:ln w="9525">
              <a:noFill/>
              <a:miter lim="800000"/>
              <a:headEnd/>
              <a:tailEnd/>
            </a:ln>
          </p:spPr>
          <p:txBody>
            <a:bodyPr wrap="none" lIns="0" tIns="0" rIns="0" bIns="0">
              <a:spAutoFit/>
            </a:bodyPr>
            <a:lstStyle/>
            <a:p>
              <a:endParaRPr lang="nl-NL"/>
            </a:p>
          </p:txBody>
        </p:sp>
        <p:sp>
          <p:nvSpPr>
            <p:cNvPr id="110" name="Rectangle 114">
              <a:extLst>
                <a:ext uri="{FF2B5EF4-FFF2-40B4-BE49-F238E27FC236}">
                  <a16:creationId xmlns:a16="http://schemas.microsoft.com/office/drawing/2014/main" id="{FC337902-B106-4829-BB03-552C5D6C5570}"/>
                </a:ext>
              </a:extLst>
            </p:cNvPr>
            <p:cNvSpPr>
              <a:spLocks noChangeArrowheads="1"/>
            </p:cNvSpPr>
            <p:nvPr/>
          </p:nvSpPr>
          <p:spPr bwMode="auto">
            <a:xfrm>
              <a:off x="3560" y="709"/>
              <a:ext cx="0" cy="176"/>
            </a:xfrm>
            <a:prstGeom prst="rect">
              <a:avLst/>
            </a:prstGeom>
            <a:noFill/>
            <a:ln w="9525">
              <a:noFill/>
              <a:miter lim="800000"/>
              <a:headEnd/>
              <a:tailEnd/>
            </a:ln>
          </p:spPr>
          <p:txBody>
            <a:bodyPr wrap="none" lIns="0" tIns="0" rIns="0" bIns="0">
              <a:spAutoFit/>
            </a:bodyPr>
            <a:lstStyle/>
            <a:p>
              <a:endParaRPr lang="nl-NL"/>
            </a:p>
          </p:txBody>
        </p:sp>
        <p:sp>
          <p:nvSpPr>
            <p:cNvPr id="111" name="Rectangle 115">
              <a:extLst>
                <a:ext uri="{FF2B5EF4-FFF2-40B4-BE49-F238E27FC236}">
                  <a16:creationId xmlns:a16="http://schemas.microsoft.com/office/drawing/2014/main" id="{CD0AB2B4-592D-4988-980B-E9C16672EEBD}"/>
                </a:ext>
              </a:extLst>
            </p:cNvPr>
            <p:cNvSpPr>
              <a:spLocks noChangeArrowheads="1"/>
            </p:cNvSpPr>
            <p:nvPr/>
          </p:nvSpPr>
          <p:spPr bwMode="auto">
            <a:xfrm>
              <a:off x="3631" y="709"/>
              <a:ext cx="0" cy="176"/>
            </a:xfrm>
            <a:prstGeom prst="rect">
              <a:avLst/>
            </a:prstGeom>
            <a:noFill/>
            <a:ln w="9525">
              <a:noFill/>
              <a:miter lim="800000"/>
              <a:headEnd/>
              <a:tailEnd/>
            </a:ln>
          </p:spPr>
          <p:txBody>
            <a:bodyPr wrap="none" lIns="0" tIns="0" rIns="0" bIns="0">
              <a:spAutoFit/>
            </a:bodyPr>
            <a:lstStyle/>
            <a:p>
              <a:endParaRPr lang="nl-NL"/>
            </a:p>
          </p:txBody>
        </p:sp>
        <p:sp>
          <p:nvSpPr>
            <p:cNvPr id="112" name="Rectangle 117">
              <a:extLst>
                <a:ext uri="{FF2B5EF4-FFF2-40B4-BE49-F238E27FC236}">
                  <a16:creationId xmlns:a16="http://schemas.microsoft.com/office/drawing/2014/main" id="{05280DC7-51B8-4942-936E-5664BB3D9A01}"/>
                </a:ext>
              </a:extLst>
            </p:cNvPr>
            <p:cNvSpPr>
              <a:spLocks noChangeArrowheads="1"/>
            </p:cNvSpPr>
            <p:nvPr/>
          </p:nvSpPr>
          <p:spPr bwMode="auto">
            <a:xfrm>
              <a:off x="3751" y="709"/>
              <a:ext cx="97" cy="177"/>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Bold"/>
                </a:rPr>
                <a:t> </a:t>
              </a:r>
              <a:endParaRPr lang="nl-NL"/>
            </a:p>
          </p:txBody>
        </p:sp>
        <p:sp>
          <p:nvSpPr>
            <p:cNvPr id="113" name="Rectangle 119">
              <a:extLst>
                <a:ext uri="{FF2B5EF4-FFF2-40B4-BE49-F238E27FC236}">
                  <a16:creationId xmlns:a16="http://schemas.microsoft.com/office/drawing/2014/main" id="{82F528BB-82B3-4979-9034-72149567A709}"/>
                </a:ext>
              </a:extLst>
            </p:cNvPr>
            <p:cNvSpPr>
              <a:spLocks noChangeArrowheads="1"/>
            </p:cNvSpPr>
            <p:nvPr/>
          </p:nvSpPr>
          <p:spPr bwMode="auto">
            <a:xfrm>
              <a:off x="2178" y="709"/>
              <a:ext cx="0" cy="176"/>
            </a:xfrm>
            <a:prstGeom prst="rect">
              <a:avLst/>
            </a:prstGeom>
            <a:noFill/>
            <a:ln w="9525">
              <a:noFill/>
              <a:miter lim="800000"/>
              <a:headEnd/>
              <a:tailEnd/>
            </a:ln>
          </p:spPr>
          <p:txBody>
            <a:bodyPr wrap="none" lIns="0" tIns="0" rIns="0" bIns="0">
              <a:spAutoFit/>
            </a:bodyPr>
            <a:lstStyle/>
            <a:p>
              <a:endParaRPr lang="nl-NL"/>
            </a:p>
          </p:txBody>
        </p:sp>
        <p:sp>
          <p:nvSpPr>
            <p:cNvPr id="114" name="Rectangle 120">
              <a:extLst>
                <a:ext uri="{FF2B5EF4-FFF2-40B4-BE49-F238E27FC236}">
                  <a16:creationId xmlns:a16="http://schemas.microsoft.com/office/drawing/2014/main" id="{428583FB-EB40-4135-A20E-4C6F4F597F70}"/>
                </a:ext>
              </a:extLst>
            </p:cNvPr>
            <p:cNvSpPr>
              <a:spLocks noChangeArrowheads="1"/>
            </p:cNvSpPr>
            <p:nvPr/>
          </p:nvSpPr>
          <p:spPr bwMode="auto">
            <a:xfrm>
              <a:off x="2258" y="709"/>
              <a:ext cx="0" cy="176"/>
            </a:xfrm>
            <a:prstGeom prst="rect">
              <a:avLst/>
            </a:prstGeom>
            <a:noFill/>
            <a:ln w="9525">
              <a:noFill/>
              <a:miter lim="800000"/>
              <a:headEnd/>
              <a:tailEnd/>
            </a:ln>
          </p:spPr>
          <p:txBody>
            <a:bodyPr wrap="none" lIns="0" tIns="0" rIns="0" bIns="0">
              <a:spAutoFit/>
            </a:bodyPr>
            <a:lstStyle/>
            <a:p>
              <a:endParaRPr lang="nl-NL"/>
            </a:p>
          </p:txBody>
        </p:sp>
        <p:sp>
          <p:nvSpPr>
            <p:cNvPr id="115" name="Rectangle 122">
              <a:extLst>
                <a:ext uri="{FF2B5EF4-FFF2-40B4-BE49-F238E27FC236}">
                  <a16:creationId xmlns:a16="http://schemas.microsoft.com/office/drawing/2014/main" id="{784886F3-1BB9-4A45-B67D-928979EF1A13}"/>
                </a:ext>
              </a:extLst>
            </p:cNvPr>
            <p:cNvSpPr>
              <a:spLocks noChangeArrowheads="1"/>
            </p:cNvSpPr>
            <p:nvPr/>
          </p:nvSpPr>
          <p:spPr bwMode="auto">
            <a:xfrm>
              <a:off x="2402" y="709"/>
              <a:ext cx="0" cy="176"/>
            </a:xfrm>
            <a:prstGeom prst="rect">
              <a:avLst/>
            </a:prstGeom>
            <a:noFill/>
            <a:ln w="9525">
              <a:noFill/>
              <a:miter lim="800000"/>
              <a:headEnd/>
              <a:tailEnd/>
            </a:ln>
          </p:spPr>
          <p:txBody>
            <a:bodyPr wrap="none" lIns="0" tIns="0" rIns="0" bIns="0">
              <a:spAutoFit/>
            </a:bodyPr>
            <a:lstStyle/>
            <a:p>
              <a:endParaRPr lang="nl-NL"/>
            </a:p>
          </p:txBody>
        </p:sp>
        <p:sp>
          <p:nvSpPr>
            <p:cNvPr id="116" name="Rectangle 124">
              <a:extLst>
                <a:ext uri="{FF2B5EF4-FFF2-40B4-BE49-F238E27FC236}">
                  <a16:creationId xmlns:a16="http://schemas.microsoft.com/office/drawing/2014/main" id="{285AABF4-D430-4DA8-92A0-50031E22DE0C}"/>
                </a:ext>
              </a:extLst>
            </p:cNvPr>
            <p:cNvSpPr>
              <a:spLocks noChangeArrowheads="1"/>
            </p:cNvSpPr>
            <p:nvPr/>
          </p:nvSpPr>
          <p:spPr bwMode="auto">
            <a:xfrm>
              <a:off x="2482" y="709"/>
              <a:ext cx="0" cy="176"/>
            </a:xfrm>
            <a:prstGeom prst="rect">
              <a:avLst/>
            </a:prstGeom>
            <a:noFill/>
            <a:ln w="9525">
              <a:noFill/>
              <a:miter lim="800000"/>
              <a:headEnd/>
              <a:tailEnd/>
            </a:ln>
          </p:spPr>
          <p:txBody>
            <a:bodyPr wrap="none" lIns="0" tIns="0" rIns="0" bIns="0">
              <a:spAutoFit/>
            </a:bodyPr>
            <a:lstStyle/>
            <a:p>
              <a:endParaRPr lang="nl-NL"/>
            </a:p>
          </p:txBody>
        </p:sp>
      </p:grpSp>
      <p:pic>
        <p:nvPicPr>
          <p:cNvPr id="117" name="Picture 2">
            <a:extLst>
              <a:ext uri="{FF2B5EF4-FFF2-40B4-BE49-F238E27FC236}">
                <a16:creationId xmlns:a16="http://schemas.microsoft.com/office/drawing/2014/main" id="{5A2D36DF-5068-9D83-0857-C6CD9B7C0945}"/>
              </a:ext>
            </a:extLst>
          </p:cNvPr>
          <p:cNvPicPr>
            <a:picLocks noChangeAspect="1"/>
          </p:cNvPicPr>
          <p:nvPr/>
        </p:nvPicPr>
        <p:blipFill>
          <a:blip r:embed="rId3"/>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2518126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8" descr="Test tubes with blood groups vector graphics | Premium Vector">
            <a:extLst>
              <a:ext uri="{FF2B5EF4-FFF2-40B4-BE49-F238E27FC236}">
                <a16:creationId xmlns:a16="http://schemas.microsoft.com/office/drawing/2014/main" id="{224B7AF3-906D-E72D-5100-5D0C5BADE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98" y="3797921"/>
            <a:ext cx="3222004" cy="306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E9EB6EF6-5F83-89C1-8F7C-CA99B10C31A8}"/>
              </a:ext>
            </a:extLst>
          </p:cNvPr>
          <p:cNvSpPr>
            <a:spLocks noGrp="1"/>
          </p:cNvSpPr>
          <p:nvPr>
            <p:ph type="title"/>
          </p:nvPr>
        </p:nvSpPr>
        <p:spPr>
          <a:xfrm>
            <a:off x="551764" y="209959"/>
            <a:ext cx="10710229" cy="1144587"/>
          </a:xfrm>
        </p:spPr>
        <p:txBody>
          <a:bodyPr>
            <a:normAutofit/>
          </a:bodyPr>
          <a:lstStyle/>
          <a:p>
            <a:pPr algn="ctr"/>
            <a:r>
              <a:rPr lang="nl-NL" sz="4000"/>
              <a:t>Door de bloedgroep heen = ABO-i</a:t>
            </a:r>
          </a:p>
        </p:txBody>
      </p:sp>
      <p:sp>
        <p:nvSpPr>
          <p:cNvPr id="3" name="Tijdelijke aanduiding voor inhoud 2">
            <a:extLst>
              <a:ext uri="{FF2B5EF4-FFF2-40B4-BE49-F238E27FC236}">
                <a16:creationId xmlns:a16="http://schemas.microsoft.com/office/drawing/2014/main" id="{B3C385C2-41AE-41EC-CD4B-ECC03DA6F8AF}"/>
              </a:ext>
            </a:extLst>
          </p:cNvPr>
          <p:cNvSpPr>
            <a:spLocks noGrp="1"/>
          </p:cNvSpPr>
          <p:nvPr>
            <p:ph idx="1"/>
          </p:nvPr>
        </p:nvSpPr>
        <p:spPr>
          <a:xfrm>
            <a:off x="547688" y="1354546"/>
            <a:ext cx="10310681" cy="4500586"/>
          </a:xfrm>
        </p:spPr>
        <p:txBody>
          <a:bodyPr vert="horz" lIns="91440" tIns="45720" rIns="91440" bIns="45720" rtlCol="0" anchor="t">
            <a:normAutofit/>
          </a:bodyPr>
          <a:lstStyle/>
          <a:p>
            <a:pPr marL="0" indent="0" algn="ctr">
              <a:buNone/>
            </a:pPr>
            <a:r>
              <a:rPr lang="nl-NL" sz="2600" b="1">
                <a:solidFill>
                  <a:srgbClr val="333333"/>
                </a:solidFill>
                <a:latin typeface="Calibri" panose="020F0502020204030204" pitchFamily="34" charset="0"/>
                <a:cs typeface="Calibri" panose="020F0502020204030204" pitchFamily="34" charset="0"/>
              </a:rPr>
              <a:t>Bloedgroep donor en ontvanger zijn niet passend</a:t>
            </a:r>
            <a:endParaRPr lang="en-US"/>
          </a:p>
          <a:p>
            <a:pPr marL="0" indent="0" algn="ctr">
              <a:buNone/>
            </a:pPr>
            <a:endParaRPr lang="nl-NL" sz="2600" b="1">
              <a:solidFill>
                <a:srgbClr val="333333"/>
              </a:solidFill>
              <a:latin typeface="Calibri" panose="020F0502020204030204" pitchFamily="34" charset="0"/>
              <a:cs typeface="Calibri" panose="020F0502020204030204" pitchFamily="34" charset="0"/>
            </a:endParaRPr>
          </a:p>
          <a:p>
            <a:pPr marL="0" indent="0" algn="ctr">
              <a:buNone/>
            </a:pPr>
            <a:r>
              <a:rPr lang="nl-NL" sz="2600">
                <a:solidFill>
                  <a:srgbClr val="333333"/>
                </a:solidFill>
                <a:latin typeface="Calibri"/>
                <a:ea typeface="Calibri"/>
                <a:cs typeface="Calibri"/>
              </a:rPr>
              <a:t>Ontvanger krijgt voorafgaand aan de transplantatie een extra behandeling</a:t>
            </a:r>
            <a:endParaRPr lang="nl-NL" sz="2600">
              <a:solidFill>
                <a:srgbClr val="333333"/>
              </a:solidFill>
              <a:latin typeface="Calibri" panose="020F0502020204030204" pitchFamily="34" charset="0"/>
              <a:cs typeface="Calibri" panose="020F0502020204030204" pitchFamily="34" charset="0"/>
            </a:endParaRPr>
          </a:p>
          <a:p>
            <a:pPr algn="ctr">
              <a:lnSpc>
                <a:spcPct val="150000"/>
              </a:lnSpc>
            </a:pPr>
            <a:r>
              <a:rPr lang="nl-NL" sz="2600" b="0" i="0">
                <a:solidFill>
                  <a:srgbClr val="333333"/>
                </a:solidFill>
                <a:effectLst/>
                <a:latin typeface="Calibri" panose="020F0502020204030204" pitchFamily="34" charset="0"/>
                <a:cs typeface="Calibri" panose="020F0502020204030204" pitchFamily="34" charset="0"/>
              </a:rPr>
              <a:t>Afweersysteem onderdrukken met medicijnen</a:t>
            </a:r>
            <a:endParaRPr lang="nl-NL" sz="2600"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nl-NL" sz="2600" b="0" i="0">
                <a:solidFill>
                  <a:srgbClr val="333333"/>
                </a:solidFill>
                <a:effectLst/>
                <a:latin typeface="Calibri" panose="020F0502020204030204" pitchFamily="34" charset="0"/>
                <a:cs typeface="Calibri" panose="020F0502020204030204" pitchFamily="34" charset="0"/>
              </a:rPr>
              <a:t>Antistoffen tegen de bloedgroep van de donor eruit filteren</a:t>
            </a:r>
            <a:endParaRPr lang="nl-NL" sz="2600" b="0" i="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nl-NL">
              <a:solidFill>
                <a:srgbClr val="333333"/>
              </a:solidFill>
              <a:latin typeface="Calibri" panose="020F0502020204030204" pitchFamily="34" charset="0"/>
              <a:cs typeface="Calibri" panose="020F0502020204030204" pitchFamily="34" charset="0"/>
            </a:endParaRPr>
          </a:p>
          <a:p>
            <a:pPr marL="0" indent="0" algn="ctr">
              <a:buNone/>
            </a:pPr>
            <a:endParaRPr lang="nl-NL"/>
          </a:p>
        </p:txBody>
      </p:sp>
      <p:pic>
        <p:nvPicPr>
          <p:cNvPr id="5" name="Picture 2">
            <a:extLst>
              <a:ext uri="{FF2B5EF4-FFF2-40B4-BE49-F238E27FC236}">
                <a16:creationId xmlns:a16="http://schemas.microsoft.com/office/drawing/2014/main" id="{60C0EA4D-26D0-483A-0A6F-599EC4A79BD3}"/>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3291105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8928" y="146196"/>
            <a:ext cx="5989377" cy="1431465"/>
          </a:xfrm>
        </p:spPr>
        <p:txBody>
          <a:bodyPr vert="horz" lIns="91440" tIns="45720" rIns="91440" bIns="45720" rtlCol="0" anchor="ctr">
            <a:normAutofit/>
          </a:bodyPr>
          <a:lstStyle/>
          <a:p>
            <a:r>
              <a:rPr lang="en-US" sz="4000" err="1"/>
              <a:t>Stappenplan</a:t>
            </a:r>
            <a:r>
              <a:rPr lang="en-US" sz="4000"/>
              <a:t> </a:t>
            </a:r>
            <a:r>
              <a:rPr lang="en-US" sz="4000" err="1"/>
              <a:t>voor</a:t>
            </a:r>
            <a:r>
              <a:rPr lang="en-US" sz="4000"/>
              <a:t> de donor</a:t>
            </a:r>
          </a:p>
        </p:txBody>
      </p:sp>
      <p:sp>
        <p:nvSpPr>
          <p:cNvPr id="3" name="Content Placeholder 2"/>
          <p:cNvSpPr>
            <a:spLocks noGrp="1"/>
          </p:cNvSpPr>
          <p:nvPr>
            <p:ph idx="1"/>
          </p:nvPr>
        </p:nvSpPr>
        <p:spPr>
          <a:xfrm>
            <a:off x="558142" y="1577661"/>
            <a:ext cx="7165086" cy="4926169"/>
          </a:xfrm>
        </p:spPr>
        <p:txBody>
          <a:bodyPr vert="horz" lIns="91440" tIns="45720" rIns="91440" bIns="45720" rtlCol="0">
            <a:normAutofit/>
          </a:bodyPr>
          <a:lstStyle/>
          <a:p>
            <a:pPr marL="0" indent="0" fontAlgn="base">
              <a:buNone/>
            </a:pPr>
            <a:r>
              <a:rPr lang="en-US" sz="2400" b="1" i="0" u="none" strike="noStrike">
                <a:effectLst/>
              </a:rPr>
              <a:t>Screening:</a:t>
            </a:r>
            <a:r>
              <a:rPr lang="en-US" sz="2400" b="0" i="0">
                <a:effectLst/>
              </a:rPr>
              <a:t>​</a:t>
            </a:r>
          </a:p>
          <a:p>
            <a:pPr fontAlgn="base"/>
            <a:r>
              <a:rPr lang="en-US" sz="2400" b="0" i="0" u="none" strike="noStrike" err="1">
                <a:effectLst/>
              </a:rPr>
              <a:t>Gesprekken</a:t>
            </a:r>
            <a:r>
              <a:rPr lang="en-US" sz="2400" b="0" i="0" u="none" strike="noStrike">
                <a:effectLst/>
              </a:rPr>
              <a:t> met </a:t>
            </a:r>
            <a:r>
              <a:rPr lang="en-US" sz="2400" b="0" i="0" u="none" strike="noStrike" err="1">
                <a:effectLst/>
              </a:rPr>
              <a:t>verschillende</a:t>
            </a:r>
            <a:r>
              <a:rPr lang="en-US" sz="2400" b="0" i="0" u="none" strike="noStrike">
                <a:effectLst/>
              </a:rPr>
              <a:t> </a:t>
            </a:r>
            <a:r>
              <a:rPr lang="en-US" sz="2400" b="0" i="0" u="none" strike="noStrike" err="1">
                <a:effectLst/>
              </a:rPr>
              <a:t>zorgverleners</a:t>
            </a:r>
            <a:r>
              <a:rPr lang="en-US" sz="2400" b="0" i="0">
                <a:effectLst/>
              </a:rPr>
              <a:t>​</a:t>
            </a:r>
          </a:p>
          <a:p>
            <a:pPr fontAlgn="base"/>
            <a:r>
              <a:rPr lang="en-US" sz="2400" b="0" i="0" u="none" strike="noStrike" err="1">
                <a:effectLst/>
              </a:rPr>
              <a:t>Meerdere</a:t>
            </a:r>
            <a:r>
              <a:rPr lang="en-US" sz="2400" b="0" i="0" u="none" strike="noStrike">
                <a:effectLst/>
              </a:rPr>
              <a:t> </a:t>
            </a:r>
            <a:r>
              <a:rPr lang="en-US" sz="2400" b="0" i="0" u="none" strike="noStrike" err="1">
                <a:effectLst/>
              </a:rPr>
              <a:t>onderzoeken</a:t>
            </a:r>
            <a:r>
              <a:rPr lang="en-US" sz="2400" b="0" i="0" u="none" strike="noStrike">
                <a:effectLst/>
              </a:rPr>
              <a:t> op </a:t>
            </a:r>
            <a:r>
              <a:rPr lang="en-US" sz="2400" b="0" i="0" u="none" strike="noStrike" err="1">
                <a:effectLst/>
              </a:rPr>
              <a:t>één</a:t>
            </a:r>
            <a:r>
              <a:rPr lang="en-US" sz="2400" b="0" i="0" u="none" strike="noStrike">
                <a:effectLst/>
              </a:rPr>
              <a:t> </a:t>
            </a:r>
            <a:r>
              <a:rPr lang="en-US" sz="2400" b="0" i="0" u="none" strike="noStrike" err="1">
                <a:effectLst/>
              </a:rPr>
              <a:t>dag</a:t>
            </a:r>
            <a:r>
              <a:rPr lang="en-US" sz="2400" b="0" i="0">
                <a:effectLst/>
              </a:rPr>
              <a:t>​</a:t>
            </a:r>
          </a:p>
          <a:p>
            <a:pPr fontAlgn="base"/>
            <a:r>
              <a:rPr lang="en-US" sz="2400" b="0" i="0" u="none" strike="noStrike" err="1">
                <a:effectLst/>
              </a:rPr>
              <a:t>Duurt</a:t>
            </a:r>
            <a:r>
              <a:rPr lang="en-US" sz="2400" b="0" i="0" u="none" strike="noStrike">
                <a:effectLst/>
              </a:rPr>
              <a:t> </a:t>
            </a:r>
            <a:r>
              <a:rPr lang="en-US" sz="2400" b="0" i="0" u="none" strike="noStrike" err="1">
                <a:effectLst/>
              </a:rPr>
              <a:t>aantal</a:t>
            </a:r>
            <a:r>
              <a:rPr lang="en-US" sz="2400" b="0" i="0" u="none" strike="noStrike">
                <a:effectLst/>
              </a:rPr>
              <a:t> </a:t>
            </a:r>
            <a:r>
              <a:rPr lang="en-US" sz="2400" b="0" i="0" u="none" strike="noStrike" err="1">
                <a:effectLst/>
              </a:rPr>
              <a:t>maanden</a:t>
            </a:r>
            <a:r>
              <a:rPr lang="en-US" sz="2400" b="0" i="0">
                <a:effectLst/>
              </a:rPr>
              <a:t>​</a:t>
            </a:r>
          </a:p>
          <a:p>
            <a:pPr marL="0" fontAlgn="base"/>
            <a:endParaRPr lang="en-US" sz="2400" b="0" i="0">
              <a:effectLst/>
            </a:endParaRPr>
          </a:p>
          <a:p>
            <a:pPr marL="0" indent="0" fontAlgn="base">
              <a:buNone/>
            </a:pPr>
            <a:r>
              <a:rPr lang="en-US" sz="2400" b="1" i="0" u="none" strike="noStrike">
                <a:effectLst/>
              </a:rPr>
              <a:t>Na </a:t>
            </a:r>
            <a:r>
              <a:rPr lang="en-US" sz="2400" b="1" i="0" u="none" strike="noStrike" err="1">
                <a:effectLst/>
              </a:rPr>
              <a:t>goedkeuring</a:t>
            </a:r>
            <a:r>
              <a:rPr lang="en-US" sz="2400" b="1" i="0" u="none" strike="noStrike">
                <a:effectLst/>
              </a:rPr>
              <a:t>: </a:t>
            </a:r>
            <a:r>
              <a:rPr lang="en-US" sz="2400" b="0" i="0">
                <a:effectLst/>
              </a:rPr>
              <a:t>​</a:t>
            </a:r>
          </a:p>
          <a:p>
            <a:pPr fontAlgn="base"/>
            <a:r>
              <a:rPr lang="en-US" sz="2400" i="0" u="none" strike="noStrike" err="1">
                <a:effectLst/>
              </a:rPr>
              <a:t>Operatie</a:t>
            </a:r>
            <a:r>
              <a:rPr lang="en-US" sz="2400" i="0" u="none" strike="noStrike">
                <a:effectLst/>
              </a:rPr>
              <a:t> </a:t>
            </a:r>
            <a:r>
              <a:rPr lang="en-US" sz="2400" i="0" u="none" strike="noStrike" err="1">
                <a:effectLst/>
              </a:rPr>
              <a:t>wordt</a:t>
            </a:r>
            <a:r>
              <a:rPr lang="en-US" sz="2400" i="0" u="none" strike="noStrike">
                <a:effectLst/>
              </a:rPr>
              <a:t> </a:t>
            </a:r>
            <a:r>
              <a:rPr lang="en-US" sz="2400" i="0" u="none" strike="noStrike" err="1">
                <a:effectLst/>
              </a:rPr>
              <a:t>gepland</a:t>
            </a:r>
            <a:r>
              <a:rPr lang="en-US" sz="2400" i="0">
                <a:effectLst/>
              </a:rPr>
              <a:t>​</a:t>
            </a:r>
          </a:p>
          <a:p>
            <a:pPr fontAlgn="base"/>
            <a:r>
              <a:rPr lang="en-US" sz="2400" i="0" u="none" strike="noStrike" err="1">
                <a:effectLst/>
              </a:rPr>
              <a:t>Ongeveer</a:t>
            </a:r>
            <a:r>
              <a:rPr lang="en-US" sz="2400" i="0" u="none" strike="noStrike">
                <a:effectLst/>
              </a:rPr>
              <a:t> 4 </a:t>
            </a:r>
            <a:r>
              <a:rPr lang="en-US" sz="2400" i="0" u="none" strike="noStrike" err="1">
                <a:effectLst/>
              </a:rPr>
              <a:t>dagen</a:t>
            </a:r>
            <a:r>
              <a:rPr lang="en-US" sz="2400" i="0" u="none" strike="noStrike">
                <a:effectLst/>
              </a:rPr>
              <a:t> </a:t>
            </a:r>
            <a:r>
              <a:rPr lang="en-US" sz="2400" i="0" u="none" strike="noStrike" err="1">
                <a:effectLst/>
              </a:rPr>
              <a:t>opname</a:t>
            </a:r>
            <a:r>
              <a:rPr lang="en-US" sz="2400" i="0" u="none" strike="noStrike">
                <a:effectLst/>
              </a:rPr>
              <a:t> in het </a:t>
            </a:r>
            <a:r>
              <a:rPr lang="en-US" sz="2400" i="0" u="none" strike="noStrike" err="1">
                <a:effectLst/>
              </a:rPr>
              <a:t>transplantatiecentrum</a:t>
            </a:r>
            <a:r>
              <a:rPr lang="en-US" sz="2400" i="0">
                <a:effectLst/>
              </a:rPr>
              <a:t>​</a:t>
            </a:r>
          </a:p>
          <a:p>
            <a:pPr marL="342900"/>
            <a:endParaRPr lang="en-US" sz="2000"/>
          </a:p>
        </p:txBody>
      </p:sp>
      <p:sp>
        <p:nvSpPr>
          <p:cNvPr id="7" name="Slide Number Placeholder 6"/>
          <p:cNvSpPr>
            <a:spLocks noGrp="1"/>
          </p:cNvSpPr>
          <p:nvPr>
            <p:ph type="sldNum" sz="quarter" idx="16"/>
          </p:nvPr>
        </p:nvSpPr>
        <p:spPr>
          <a:xfrm>
            <a:off x="10193124" y="6356350"/>
            <a:ext cx="1160675" cy="365125"/>
          </a:xfrm>
        </p:spPr>
        <p:txBody>
          <a:bodyPr vert="horz" lIns="91440" tIns="45720" rIns="91440" bIns="45720" rtlCol="0" anchor="ctr">
            <a:normAutofit/>
          </a:bodyPr>
          <a:lstStyle/>
          <a:p>
            <a:pPr>
              <a:spcAft>
                <a:spcPts val="600"/>
              </a:spcAft>
              <a:defRPr/>
            </a:pPr>
            <a:fld id="{83D1311D-0AF4-BF42-8BF9-EAD1FE65203C}" type="slidenum">
              <a:rPr lang="en-US">
                <a:solidFill>
                  <a:srgbClr val="FFFFFF"/>
                </a:solidFill>
                <a:latin typeface="Calibri" panose="020F0502020204030204"/>
              </a:rPr>
              <a:pPr>
                <a:spcAft>
                  <a:spcPts val="600"/>
                </a:spcAft>
                <a:defRPr/>
              </a:pPr>
              <a:t>34</a:t>
            </a:fld>
            <a:endParaRPr lang="en-US">
              <a:solidFill>
                <a:srgbClr val="FFFFFF"/>
              </a:solidFill>
              <a:latin typeface="Calibri" panose="020F0502020204030204"/>
            </a:endParaRPr>
          </a:p>
        </p:txBody>
      </p:sp>
      <p:pic>
        <p:nvPicPr>
          <p:cNvPr id="10" name="Picture 9">
            <a:extLst>
              <a:ext uri="{FF2B5EF4-FFF2-40B4-BE49-F238E27FC236}">
                <a16:creationId xmlns:a16="http://schemas.microsoft.com/office/drawing/2014/main" id="{6F5C24EA-3BD3-AAB3-F5BF-8EE5393C1F36}"/>
              </a:ext>
            </a:extLst>
          </p:cNvPr>
          <p:cNvPicPr>
            <a:picLocks noChangeAspect="1"/>
          </p:cNvPicPr>
          <p:nvPr/>
        </p:nvPicPr>
        <p:blipFill>
          <a:blip r:embed="rId3"/>
          <a:stretch>
            <a:fillRect/>
          </a:stretch>
        </p:blipFill>
        <p:spPr>
          <a:xfrm>
            <a:off x="125940" y="5663202"/>
            <a:ext cx="664522" cy="1048603"/>
          </a:xfrm>
          <a:prstGeom prst="rect">
            <a:avLst/>
          </a:prstGeom>
        </p:spPr>
      </p:pic>
      <p:pic>
        <p:nvPicPr>
          <p:cNvPr id="1026" name="Picture 2" descr="Een stappenplan voor DNA-tests: eenvoudig en snel. Hier meer info.">
            <a:extLst>
              <a:ext uri="{FF2B5EF4-FFF2-40B4-BE49-F238E27FC236}">
                <a16:creationId xmlns:a16="http://schemas.microsoft.com/office/drawing/2014/main" id="{1ACDFE82-52EB-9B6D-674D-359681400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765" y="1369686"/>
            <a:ext cx="448627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43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58">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9C6813-44AB-44BA-8D50-079C78FE7382}"/>
              </a:ext>
            </a:extLst>
          </p:cNvPr>
          <p:cNvSpPr>
            <a:spLocks noGrp="1"/>
          </p:cNvSpPr>
          <p:nvPr>
            <p:ph type="title"/>
          </p:nvPr>
        </p:nvSpPr>
        <p:spPr>
          <a:xfrm>
            <a:off x="838200" y="556337"/>
            <a:ext cx="6797405" cy="1651404"/>
          </a:xfrm>
        </p:spPr>
        <p:txBody>
          <a:bodyPr vert="horz" lIns="91440" tIns="45720" rIns="91440" bIns="45720" rtlCol="0" anchor="ctr">
            <a:normAutofit/>
          </a:bodyPr>
          <a:lstStyle/>
          <a:p>
            <a:r>
              <a:rPr lang="en-US" sz="4000" err="1"/>
              <a:t>Herstel</a:t>
            </a:r>
            <a:r>
              <a:rPr lang="en-US" sz="4000"/>
              <a:t> donor </a:t>
            </a:r>
            <a:r>
              <a:rPr lang="en-US" sz="4000" err="1"/>
              <a:t>na</a:t>
            </a:r>
            <a:r>
              <a:rPr lang="en-US" sz="4000"/>
              <a:t> de </a:t>
            </a:r>
            <a:r>
              <a:rPr lang="en-US" sz="4000" err="1"/>
              <a:t>operatie</a:t>
            </a:r>
            <a:r>
              <a:rPr lang="en-US" sz="4000"/>
              <a:t> </a:t>
            </a:r>
          </a:p>
        </p:txBody>
      </p:sp>
      <p:sp>
        <p:nvSpPr>
          <p:cNvPr id="3" name="Tekstvak 2">
            <a:extLst>
              <a:ext uri="{FF2B5EF4-FFF2-40B4-BE49-F238E27FC236}">
                <a16:creationId xmlns:a16="http://schemas.microsoft.com/office/drawing/2014/main" id="{384F6BFC-0325-47E9-AC78-014B803374A4}"/>
              </a:ext>
            </a:extLst>
          </p:cNvPr>
          <p:cNvSpPr txBox="1"/>
          <p:nvPr/>
        </p:nvSpPr>
        <p:spPr>
          <a:xfrm>
            <a:off x="838200" y="2401330"/>
            <a:ext cx="6797405" cy="3719384"/>
          </a:xfrm>
          <a:prstGeom prst="rect">
            <a:avLst/>
          </a:prstGeom>
        </p:spPr>
        <p:txBody>
          <a:bodyPr vert="horz" lIns="91440" tIns="45720" rIns="91440" bIns="45720" rtlCol="0">
            <a:normAutofit fontScale="92500" lnSpcReduction="20000"/>
          </a:bodyPr>
          <a:lstStyle/>
          <a:p>
            <a:pPr marL="285750" indent="-228600">
              <a:lnSpc>
                <a:spcPct val="90000"/>
              </a:lnSpc>
              <a:spcAft>
                <a:spcPts val="600"/>
              </a:spcAft>
              <a:buFont typeface="Arial" panose="020B0604020202020204" pitchFamily="34" charset="0"/>
              <a:buChar char="•"/>
            </a:pPr>
            <a:r>
              <a:rPr lang="en-US" sz="2400" err="1"/>
              <a:t>Herstel</a:t>
            </a:r>
            <a:r>
              <a:rPr lang="en-US" sz="2400"/>
              <a:t> thuis, </a:t>
            </a:r>
            <a:r>
              <a:rPr lang="en-US" sz="2400" err="1"/>
              <a:t>geen</a:t>
            </a:r>
            <a:r>
              <a:rPr lang="en-US" sz="2400"/>
              <a:t> </a:t>
            </a:r>
            <a:r>
              <a:rPr lang="en-US" sz="2400" err="1"/>
              <a:t>zwaar</a:t>
            </a:r>
            <a:r>
              <a:rPr lang="en-US" sz="2400"/>
              <a:t> </a:t>
            </a:r>
            <a:r>
              <a:rPr lang="en-US" sz="2400" err="1"/>
              <a:t>lichamelijk</a:t>
            </a:r>
            <a:r>
              <a:rPr lang="en-US" sz="2400"/>
              <a:t> werk</a:t>
            </a:r>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r>
              <a:rPr lang="en-US" sz="2400"/>
              <a:t>Na 4 tot 6 </a:t>
            </a:r>
            <a:r>
              <a:rPr lang="en-US" sz="2400" err="1"/>
              <a:t>weken</a:t>
            </a:r>
            <a:r>
              <a:rPr lang="en-US" sz="2400"/>
              <a:t> </a:t>
            </a:r>
            <a:r>
              <a:rPr lang="en-US" sz="2400" err="1"/>
              <a:t>weer</a:t>
            </a:r>
            <a:r>
              <a:rPr lang="en-US" sz="2400"/>
              <a:t> </a:t>
            </a:r>
            <a:r>
              <a:rPr lang="en-US" sz="2400" err="1"/>
              <a:t>werken</a:t>
            </a:r>
            <a:r>
              <a:rPr lang="en-US" sz="2400"/>
              <a:t>/</a:t>
            </a:r>
            <a:r>
              <a:rPr lang="en-US" sz="2400" err="1"/>
              <a:t>sporten</a:t>
            </a:r>
            <a:endParaRPr lang="en-US" sz="2400"/>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r>
              <a:rPr lang="en-US" sz="2400" err="1"/>
              <a:t>Geen</a:t>
            </a:r>
            <a:r>
              <a:rPr lang="en-US" sz="2400"/>
              <a:t> </a:t>
            </a:r>
            <a:r>
              <a:rPr lang="en-US" sz="2400" err="1"/>
              <a:t>medicijnen</a:t>
            </a:r>
            <a:r>
              <a:rPr lang="en-US" sz="2400"/>
              <a:t> of </a:t>
            </a:r>
            <a:r>
              <a:rPr lang="en-US" sz="2400" err="1"/>
              <a:t>dieet</a:t>
            </a:r>
            <a:endParaRPr lang="en-US" sz="2400"/>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r>
              <a:rPr lang="en-US" sz="2400"/>
              <a:t>Na 2  </a:t>
            </a:r>
            <a:r>
              <a:rPr lang="en-US" sz="2400" err="1"/>
              <a:t>maanden</a:t>
            </a:r>
            <a:r>
              <a:rPr lang="en-US" sz="2400"/>
              <a:t> op </a:t>
            </a:r>
            <a:r>
              <a:rPr lang="en-US" sz="2400" err="1"/>
              <a:t>controle</a:t>
            </a:r>
            <a:r>
              <a:rPr lang="en-US" sz="2400"/>
              <a:t> in het </a:t>
            </a:r>
            <a:r>
              <a:rPr lang="en-US" sz="2400" err="1"/>
              <a:t>transplantatiecentrum</a:t>
            </a:r>
            <a:endParaRPr lang="en-US" sz="2400"/>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r>
              <a:rPr lang="en-US" sz="2400" err="1"/>
              <a:t>Jaarlijks</a:t>
            </a:r>
            <a:r>
              <a:rPr lang="en-US" sz="2400"/>
              <a:t> </a:t>
            </a:r>
            <a:r>
              <a:rPr lang="en-US" sz="2400" err="1"/>
              <a:t>controle</a:t>
            </a:r>
            <a:r>
              <a:rPr lang="en-US" sz="2400"/>
              <a:t> </a:t>
            </a:r>
            <a:r>
              <a:rPr lang="en-US" sz="2400" err="1"/>
              <a:t>bloeddruk</a:t>
            </a:r>
            <a:r>
              <a:rPr lang="en-US" sz="2400"/>
              <a:t> en </a:t>
            </a:r>
            <a:r>
              <a:rPr lang="en-US" sz="2400" err="1"/>
              <a:t>nierfunctie</a:t>
            </a:r>
            <a:r>
              <a:rPr lang="en-US" sz="2400"/>
              <a:t> </a:t>
            </a:r>
            <a:r>
              <a:rPr lang="en-US" sz="2400" err="1"/>
              <a:t>bij</a:t>
            </a:r>
            <a:r>
              <a:rPr lang="en-US" sz="2400"/>
              <a:t> de </a:t>
            </a:r>
            <a:r>
              <a:rPr lang="en-US" sz="2400" err="1"/>
              <a:t>huisarts</a:t>
            </a:r>
            <a:endParaRPr lang="en-US" sz="2400"/>
          </a:p>
          <a:p>
            <a:pPr indent="-228600">
              <a:lnSpc>
                <a:spcPct val="90000"/>
              </a:lnSpc>
              <a:buFont typeface="Arial" panose="020B0604020202020204" pitchFamily="34" charset="0"/>
              <a:buChar char="•"/>
            </a:pPr>
            <a:endParaRPr lang="en-US" sz="2000"/>
          </a:p>
        </p:txBody>
      </p:sp>
      <p:pic>
        <p:nvPicPr>
          <p:cNvPr id="2054" name="Picture 6" descr="คู่การ์ตูนกับดัมเบล ภาพประกอบสต็อก - ดาวน์โหลดรูปภาพตอนนี้ - การฝึกกีฬา -  การฝึกซ้อม, การฝึกโดยใช้น้ำหนัก - การฝึกเพื่อสร้างความแข็งแกร่ง,  การออกกำลังกาย - กีฬา - iStock">
            <a:extLst>
              <a:ext uri="{FF2B5EF4-FFF2-40B4-BE49-F238E27FC236}">
                <a16:creationId xmlns:a16="http://schemas.microsoft.com/office/drawing/2014/main" id="{4B6B15D4-A7E7-BCA8-F7E4-87714F0E02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3330" y="168168"/>
            <a:ext cx="3184075" cy="31681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nnelijke karakter stofzuigen huis met stofzuiger in woonkamer jonge man  doen huishoudelijk werk schoonmaak vloer | Premium Vector">
            <a:extLst>
              <a:ext uri="{FF2B5EF4-FFF2-40B4-BE49-F238E27FC236}">
                <a16:creationId xmlns:a16="http://schemas.microsoft.com/office/drawing/2014/main" id="{CF654F8A-1B90-5D7E-5D85-9CCD665E0E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69030" y="3504492"/>
            <a:ext cx="3452674" cy="2813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a:extLst>
              <a:ext uri="{FF2B5EF4-FFF2-40B4-BE49-F238E27FC236}">
                <a16:creationId xmlns:a16="http://schemas.microsoft.com/office/drawing/2014/main" id="{4AE17DAC-8D62-E4D6-66DF-E99F7E3AE40E}"/>
              </a:ext>
            </a:extLst>
          </p:cNvPr>
          <p:cNvPicPr>
            <a:picLocks noChangeAspect="1"/>
          </p:cNvPicPr>
          <p:nvPr/>
        </p:nvPicPr>
        <p:blipFill>
          <a:blip r:embed="rId5"/>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1023926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0CFEF-134F-4F6C-AA92-9157AB989A34}"/>
              </a:ext>
            </a:extLst>
          </p:cNvPr>
          <p:cNvSpPr>
            <a:spLocks noGrp="1"/>
          </p:cNvSpPr>
          <p:nvPr>
            <p:ph type="title"/>
          </p:nvPr>
        </p:nvSpPr>
        <p:spPr>
          <a:xfrm>
            <a:off x="838200" y="365125"/>
            <a:ext cx="10515600" cy="803275"/>
          </a:xfrm>
        </p:spPr>
        <p:txBody>
          <a:bodyPr/>
          <a:lstStyle/>
          <a:p>
            <a:r>
              <a:rPr lang="nl-NL"/>
              <a:t>Vergoeding kosten donatie</a:t>
            </a:r>
          </a:p>
        </p:txBody>
      </p:sp>
      <p:sp>
        <p:nvSpPr>
          <p:cNvPr id="3" name="Rechthoek 2">
            <a:extLst>
              <a:ext uri="{FF2B5EF4-FFF2-40B4-BE49-F238E27FC236}">
                <a16:creationId xmlns:a16="http://schemas.microsoft.com/office/drawing/2014/main" id="{40B4EED9-7B56-4E8B-8449-5D19F1B10E80}"/>
              </a:ext>
            </a:extLst>
          </p:cNvPr>
          <p:cNvSpPr/>
          <p:nvPr/>
        </p:nvSpPr>
        <p:spPr>
          <a:xfrm>
            <a:off x="838198" y="1690688"/>
            <a:ext cx="10325102" cy="4154984"/>
          </a:xfrm>
          <a:prstGeom prst="rect">
            <a:avLst/>
          </a:prstGeom>
        </p:spPr>
        <p:txBody>
          <a:bodyPr wrap="square">
            <a:spAutoFit/>
          </a:bodyPr>
          <a:lstStyle/>
          <a:p>
            <a:pPr marL="342900" indent="-342900">
              <a:buFont typeface="Arial" panose="020B0604020202020204" pitchFamily="34" charset="0"/>
              <a:buChar char="•"/>
            </a:pPr>
            <a:r>
              <a:rPr lang="nl-NL" sz="2400">
                <a:cs typeface="Arial"/>
              </a:rPr>
              <a:t>Medische kosten vergoedt de zorgverzekering </a:t>
            </a:r>
          </a:p>
          <a:p>
            <a:r>
              <a:rPr lang="nl-NL" sz="2400">
                <a:cs typeface="Arial"/>
              </a:rPr>
              <a:t>     Reiskosten</a:t>
            </a:r>
          </a:p>
          <a:p>
            <a:r>
              <a:rPr lang="nl-NL" sz="2400">
                <a:cs typeface="Arial"/>
              </a:rPr>
              <a:t>     Jaarlijkse nacontroles</a:t>
            </a:r>
            <a:endParaRPr lang="nl-NL" sz="2400">
              <a:cs typeface="Arial" panose="020B0604020202020204" pitchFamily="34" charset="0"/>
            </a:endParaRPr>
          </a:p>
          <a:p>
            <a:endParaRPr lang="nl-NL" sz="2400">
              <a:cs typeface="Arial"/>
            </a:endParaRPr>
          </a:p>
          <a:p>
            <a:pPr marL="171450" indent="-171450">
              <a:buFont typeface="Arial" panose="020B0604020202020204" pitchFamily="34" charset="0"/>
              <a:buChar char="•"/>
            </a:pPr>
            <a:r>
              <a:rPr lang="nl-NL" sz="2400">
                <a:cs typeface="Arial"/>
              </a:rPr>
              <a:t>  Werknemer valt onder vangnetregeling van UWV </a:t>
            </a:r>
          </a:p>
          <a:p>
            <a:endParaRPr lang="nl-NL" sz="2400">
              <a:cs typeface="Arial"/>
            </a:endParaRPr>
          </a:p>
          <a:p>
            <a:pPr marL="342900" indent="-342900">
              <a:lnSpc>
                <a:spcPct val="100000"/>
              </a:lnSpc>
              <a:buFont typeface="Arial" panose="020B0604020202020204" pitchFamily="34" charset="0"/>
              <a:buChar char="•"/>
            </a:pPr>
            <a:r>
              <a:rPr lang="nl-NL" sz="2400">
                <a:cs typeface="Arial"/>
              </a:rPr>
              <a:t>ZZP’er via arbeidsongeschiktheidsverzekering en/of NTS</a:t>
            </a:r>
          </a:p>
          <a:p>
            <a:pPr>
              <a:lnSpc>
                <a:spcPct val="100000"/>
              </a:lnSpc>
            </a:pPr>
            <a:endParaRPr lang="nl-NL" sz="2400">
              <a:cs typeface="Arial"/>
            </a:endParaRPr>
          </a:p>
          <a:p>
            <a:pPr marL="342900" indent="-342900">
              <a:buFont typeface="Arial" panose="020B0604020202020204" pitchFamily="34" charset="0"/>
              <a:buChar char="•"/>
            </a:pPr>
            <a:r>
              <a:rPr lang="nl-NL" sz="2400">
                <a:cs typeface="Arial"/>
              </a:rPr>
              <a:t>Onkostenvergoeding ‘Donatie bij leven’ via NTS </a:t>
            </a:r>
          </a:p>
          <a:p>
            <a:pPr lvl="1"/>
            <a:endParaRPr lang="nl-NL" sz="2400">
              <a:cs typeface="Arial" panose="020B0604020202020204" pitchFamily="34" charset="0"/>
            </a:endParaRPr>
          </a:p>
          <a:p>
            <a:pPr>
              <a:lnSpc>
                <a:spcPct val="100000"/>
              </a:lnSpc>
            </a:pPr>
            <a:endParaRPr lang="nl-NL" sz="2400"/>
          </a:p>
        </p:txBody>
      </p:sp>
      <p:pic>
        <p:nvPicPr>
          <p:cNvPr id="8194" name="Picture 2" descr="26-05-2021 -Jaarrekening 2020 def.xlsb">
            <a:extLst>
              <a:ext uri="{FF2B5EF4-FFF2-40B4-BE49-F238E27FC236}">
                <a16:creationId xmlns:a16="http://schemas.microsoft.com/office/drawing/2014/main" id="{4C9AE82E-B01E-00BE-6D53-D878AFA80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13" y="5438775"/>
            <a:ext cx="36861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a:extLst>
              <a:ext uri="{FF2B5EF4-FFF2-40B4-BE49-F238E27FC236}">
                <a16:creationId xmlns:a16="http://schemas.microsoft.com/office/drawing/2014/main" id="{AFD0C717-E997-262E-F8A1-036F0AC3A746}"/>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2236392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Een krachtige samenwerking van de Nierstichting en de Niervereniging (NVN)  | Nierstichting">
            <a:extLst>
              <a:ext uri="{FF2B5EF4-FFF2-40B4-BE49-F238E27FC236}">
                <a16:creationId xmlns:a16="http://schemas.microsoft.com/office/drawing/2014/main" id="{A27F0B7E-F9C2-87DA-D12C-2FFB6497D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077" y="681344"/>
            <a:ext cx="3600847" cy="23687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C0D2BA7-DF1C-445E-89B8-EB4734C7FB47}"/>
              </a:ext>
            </a:extLst>
          </p:cNvPr>
          <p:cNvSpPr>
            <a:spLocks noGrp="1"/>
          </p:cNvSpPr>
          <p:nvPr>
            <p:ph type="title"/>
          </p:nvPr>
        </p:nvSpPr>
        <p:spPr>
          <a:xfrm>
            <a:off x="1266825" y="215901"/>
            <a:ext cx="10515600" cy="850899"/>
          </a:xfrm>
        </p:spPr>
        <p:txBody>
          <a:bodyPr/>
          <a:lstStyle/>
          <a:p>
            <a:r>
              <a:rPr lang="nl-NL">
                <a:latin typeface="+mn-lt"/>
              </a:rPr>
              <a:t>Websites voor meer informatie</a:t>
            </a:r>
          </a:p>
        </p:txBody>
      </p:sp>
      <p:sp>
        <p:nvSpPr>
          <p:cNvPr id="6" name="Rechthoek 5">
            <a:extLst>
              <a:ext uri="{FF2B5EF4-FFF2-40B4-BE49-F238E27FC236}">
                <a16:creationId xmlns:a16="http://schemas.microsoft.com/office/drawing/2014/main" id="{FDA89B0A-DF2F-4AB5-BADB-91B1A0E48D8B}"/>
              </a:ext>
            </a:extLst>
          </p:cNvPr>
          <p:cNvSpPr/>
          <p:nvPr/>
        </p:nvSpPr>
        <p:spPr>
          <a:xfrm>
            <a:off x="1266824" y="988594"/>
            <a:ext cx="9944100" cy="6124754"/>
          </a:xfrm>
          <a:prstGeom prst="rect">
            <a:avLst/>
          </a:prstGeom>
        </p:spPr>
        <p:txBody>
          <a:bodyPr wrap="square" lIns="91440" tIns="45720" rIns="91440" bIns="45720" anchor="t">
            <a:spAutoFit/>
          </a:bodyPr>
          <a:lstStyle/>
          <a:p>
            <a:endParaRPr lang="nl-NL" sz="2800"/>
          </a:p>
          <a:p>
            <a:r>
              <a:rPr lang="nl-NL" sz="2800"/>
              <a:t>Nierstichting:</a:t>
            </a:r>
          </a:p>
          <a:p>
            <a:r>
              <a:rPr lang="nl-NL" sz="2800">
                <a:hlinkClick r:id="rId4"/>
              </a:rPr>
              <a:t>www.nierstichting.nl</a:t>
            </a:r>
            <a:r>
              <a:rPr lang="nl-NL" sz="2800"/>
              <a:t> </a:t>
            </a:r>
          </a:p>
          <a:p>
            <a:endParaRPr lang="nl-NL" sz="2800"/>
          </a:p>
          <a:p>
            <a:r>
              <a:rPr lang="nl-NL" sz="2800"/>
              <a:t>Transplantatiestichting Nederland:</a:t>
            </a:r>
          </a:p>
          <a:p>
            <a:r>
              <a:rPr lang="nl-NL" sz="2800" b="0" i="0" u="sng" strike="noStrike">
                <a:solidFill>
                  <a:srgbClr val="0070C0"/>
                </a:solidFill>
                <a:effectLst/>
                <a:hlinkClick r:id="rId5">
                  <a:extLst>
                    <a:ext uri="{A12FA001-AC4F-418D-AE19-62706E023703}">
                      <ahyp:hlinkClr xmlns:ahyp="http://schemas.microsoft.com/office/drawing/2018/hyperlinkcolor" val="tx"/>
                    </a:ext>
                  </a:extLst>
                </a:hlinkClick>
              </a:rPr>
              <a:t>www.transplantatiestichting.nl</a:t>
            </a:r>
            <a:endParaRPr lang="nl-NL" sz="2800">
              <a:solidFill>
                <a:srgbClr val="0070C0"/>
              </a:solidFill>
            </a:endParaRPr>
          </a:p>
          <a:p>
            <a:endParaRPr lang="nl-NL" sz="2800"/>
          </a:p>
          <a:p>
            <a:endParaRPr lang="nl-NL" sz="2800"/>
          </a:p>
          <a:p>
            <a:r>
              <a:rPr lang="nl-NL" sz="2800"/>
              <a:t>UMC: Hier websites toevoegen </a:t>
            </a:r>
            <a:r>
              <a:rPr lang="nl-NL" sz="2800" err="1"/>
              <a:t>umc</a:t>
            </a:r>
            <a:r>
              <a:rPr lang="nl-NL" sz="2800"/>
              <a:t> en logo</a:t>
            </a:r>
          </a:p>
          <a:p>
            <a:endParaRPr lang="nl-NL" sz="2800"/>
          </a:p>
          <a:p>
            <a:r>
              <a:rPr lang="nl-NL" sz="2000" b="1"/>
              <a:t>Ook na vandaag kunt u contact opnemen met ons via:</a:t>
            </a:r>
          </a:p>
          <a:p>
            <a:endParaRPr lang="nl-NL" sz="2800"/>
          </a:p>
          <a:p>
            <a:endParaRPr lang="nl-NL" sz="2800"/>
          </a:p>
          <a:p>
            <a:endParaRPr lang="nl-NL" sz="2800"/>
          </a:p>
        </p:txBody>
      </p:sp>
      <p:pic>
        <p:nvPicPr>
          <p:cNvPr id="8" name="Picture 9">
            <a:extLst>
              <a:ext uri="{FF2B5EF4-FFF2-40B4-BE49-F238E27FC236}">
                <a16:creationId xmlns:a16="http://schemas.microsoft.com/office/drawing/2014/main" id="{9CF7307A-29CA-F13A-6AEC-A016A16E4FDC}"/>
              </a:ext>
            </a:extLst>
          </p:cNvPr>
          <p:cNvPicPr>
            <a:picLocks noChangeAspect="1"/>
          </p:cNvPicPr>
          <p:nvPr/>
        </p:nvPicPr>
        <p:blipFill>
          <a:blip r:embed="rId6"/>
          <a:stretch>
            <a:fillRect/>
          </a:stretch>
        </p:blipFill>
        <p:spPr>
          <a:xfrm>
            <a:off x="125940" y="5663202"/>
            <a:ext cx="664522" cy="1048603"/>
          </a:xfrm>
          <a:prstGeom prst="rect">
            <a:avLst/>
          </a:prstGeom>
        </p:spPr>
      </p:pic>
      <p:pic>
        <p:nvPicPr>
          <p:cNvPr id="13" name="Picture 14" descr="Donatieprofessional Orgaancentrum in Leiden (Nederlandse Transplantatie  Stichting) | V&amp;VN">
            <a:extLst>
              <a:ext uri="{FF2B5EF4-FFF2-40B4-BE49-F238E27FC236}">
                <a16:creationId xmlns:a16="http://schemas.microsoft.com/office/drawing/2014/main" id="{F48B8CC0-860C-C8A7-36EC-C35CEC9F4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8540" y="3050113"/>
            <a:ext cx="3095601" cy="7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2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A54A49-970E-EB36-137C-D290C0B0554B}"/>
              </a:ext>
            </a:extLst>
          </p:cNvPr>
          <p:cNvSpPr>
            <a:spLocks noGrp="1"/>
          </p:cNvSpPr>
          <p:nvPr>
            <p:ph type="title"/>
          </p:nvPr>
        </p:nvSpPr>
        <p:spPr>
          <a:xfrm>
            <a:off x="235131" y="156411"/>
            <a:ext cx="11782698" cy="745959"/>
          </a:xfrm>
        </p:spPr>
        <p:txBody>
          <a:bodyPr>
            <a:normAutofit fontScale="90000"/>
          </a:bodyPr>
          <a:lstStyle/>
          <a:p>
            <a:r>
              <a:rPr lang="nl-NL" sz="4000"/>
              <a:t>Percentage patiënten levend met functionerend transplantaat </a:t>
            </a:r>
          </a:p>
        </p:txBody>
      </p:sp>
      <p:pic>
        <p:nvPicPr>
          <p:cNvPr id="2050" name="x__x0000_i1026">
            <a:extLst>
              <a:ext uri="{FF2B5EF4-FFF2-40B4-BE49-F238E27FC236}">
                <a16:creationId xmlns:a16="http://schemas.microsoft.com/office/drawing/2014/main" id="{3C6259B6-A0EC-CC3E-51C1-C262B0CDF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624" y="1239252"/>
            <a:ext cx="9679414" cy="5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a:extLst>
              <a:ext uri="{FF2B5EF4-FFF2-40B4-BE49-F238E27FC236}">
                <a16:creationId xmlns:a16="http://schemas.microsoft.com/office/drawing/2014/main" id="{CA085F8C-E549-D3A4-C09A-B064055B1FAA}"/>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416667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BB8CD5E4-2E22-77CF-FF3C-5951F914F1EC}"/>
              </a:ext>
            </a:extLst>
          </p:cNvPr>
          <p:cNvSpPr>
            <a:spLocks noGrp="1"/>
          </p:cNvSpPr>
          <p:nvPr>
            <p:ph type="title"/>
          </p:nvPr>
        </p:nvSpPr>
        <p:spPr>
          <a:xfrm>
            <a:off x="841249" y="0"/>
            <a:ext cx="5981278" cy="1651687"/>
          </a:xfrm>
        </p:spPr>
        <p:txBody>
          <a:bodyPr vert="horz" lIns="91440" tIns="45720" rIns="91440" bIns="45720" rtlCol="0" anchor="ctr">
            <a:normAutofit/>
          </a:bodyPr>
          <a:lstStyle/>
          <a:p>
            <a:r>
              <a:rPr lang="en-US" sz="4000" err="1"/>
              <a:t>Nabespreking</a:t>
            </a:r>
            <a:endParaRPr lang="en-US" sz="4000"/>
          </a:p>
        </p:txBody>
      </p:sp>
      <p:sp>
        <p:nvSpPr>
          <p:cNvPr id="3" name="Content Placeholder 2"/>
          <p:cNvSpPr>
            <a:spLocks noGrp="1"/>
          </p:cNvSpPr>
          <p:nvPr>
            <p:ph idx="1"/>
          </p:nvPr>
        </p:nvSpPr>
        <p:spPr>
          <a:xfrm>
            <a:off x="838201" y="1768642"/>
            <a:ext cx="5981278" cy="4800599"/>
          </a:xfrm>
        </p:spPr>
        <p:txBody>
          <a:bodyPr vert="horz" lIns="91440" tIns="45720" rIns="91440" bIns="45720" rtlCol="0">
            <a:normAutofit/>
          </a:bodyPr>
          <a:lstStyle/>
          <a:p>
            <a:pPr marL="342900"/>
            <a:r>
              <a:rPr lang="en-US" sz="2400" err="1"/>
              <a:t>Wist</a:t>
            </a:r>
            <a:r>
              <a:rPr lang="en-US" sz="2400"/>
              <a:t> u </a:t>
            </a:r>
            <a:r>
              <a:rPr lang="en-US" sz="2400" err="1"/>
              <a:t>dit</a:t>
            </a:r>
            <a:r>
              <a:rPr lang="en-US" sz="2400"/>
              <a:t> </a:t>
            </a:r>
            <a:r>
              <a:rPr lang="en-US" sz="2400" err="1"/>
              <a:t>allemaal</a:t>
            </a:r>
            <a:r>
              <a:rPr lang="en-US" sz="2400"/>
              <a:t>?</a:t>
            </a:r>
          </a:p>
          <a:p>
            <a:pPr marL="342900"/>
            <a:endParaRPr lang="en-US" sz="2400"/>
          </a:p>
          <a:p>
            <a:pPr marL="342900"/>
            <a:r>
              <a:rPr lang="en-US" sz="2400"/>
              <a:t>Wat </a:t>
            </a:r>
            <a:r>
              <a:rPr lang="en-US" sz="2400" err="1"/>
              <a:t>heeft</a:t>
            </a:r>
            <a:r>
              <a:rPr lang="en-US" sz="2400"/>
              <a:t> u </a:t>
            </a:r>
            <a:r>
              <a:rPr lang="en-US" sz="2400" err="1"/>
              <a:t>misschien</a:t>
            </a:r>
            <a:r>
              <a:rPr lang="en-US" sz="2400"/>
              <a:t> </a:t>
            </a:r>
            <a:r>
              <a:rPr lang="en-US" sz="2400" err="1"/>
              <a:t>verbaasd</a:t>
            </a:r>
            <a:r>
              <a:rPr lang="en-US" sz="2400"/>
              <a:t>?</a:t>
            </a:r>
          </a:p>
          <a:p>
            <a:pPr marL="342900"/>
            <a:endParaRPr lang="en-US" sz="2400"/>
          </a:p>
          <a:p>
            <a:pPr marL="342900"/>
            <a:r>
              <a:rPr lang="en-US" sz="2400"/>
              <a:t>Wat is u </a:t>
            </a:r>
            <a:r>
              <a:rPr lang="en-US" sz="2400" err="1"/>
              <a:t>opgevallen</a:t>
            </a:r>
            <a:r>
              <a:rPr lang="en-US" sz="2400"/>
              <a:t>?</a:t>
            </a:r>
          </a:p>
          <a:p>
            <a:pPr marL="342900"/>
            <a:endParaRPr lang="en-US" sz="2400"/>
          </a:p>
          <a:p>
            <a:pPr marL="342900"/>
            <a:r>
              <a:rPr lang="en-US" sz="2400" err="1"/>
              <a:t>Opmerkingen</a:t>
            </a:r>
            <a:r>
              <a:rPr lang="en-US" sz="2400"/>
              <a:t> of </a:t>
            </a:r>
            <a:r>
              <a:rPr lang="en-US" sz="2400" err="1"/>
              <a:t>vragen</a:t>
            </a:r>
            <a:r>
              <a:rPr lang="en-US" sz="2400"/>
              <a:t>?</a:t>
            </a:r>
          </a:p>
          <a:p>
            <a:pPr marL="342900"/>
            <a:endParaRPr lang="en-US" sz="1900"/>
          </a:p>
          <a:p>
            <a:endParaRPr lang="en-US" sz="1900"/>
          </a:p>
        </p:txBody>
      </p:sp>
      <p:pic>
        <p:nvPicPr>
          <p:cNvPr id="10244" name="Picture 4">
            <a:extLst>
              <a:ext uri="{FF2B5EF4-FFF2-40B4-BE49-F238E27FC236}">
                <a16:creationId xmlns:a16="http://schemas.microsoft.com/office/drawing/2014/main" id="{B9EAEEAD-F0AD-D62B-F50B-9FBD816041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4721" y="168876"/>
            <a:ext cx="4096480" cy="263198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FC940E10-C0B1-9AFD-9216-7AF00AB3385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41573" y="2961503"/>
            <a:ext cx="4102765" cy="3138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4FB8BBB-2335-9E35-8964-B68A868DD6E6}"/>
              </a:ext>
            </a:extLst>
          </p:cNvPr>
          <p:cNvPicPr>
            <a:picLocks noChangeAspect="1"/>
          </p:cNvPicPr>
          <p:nvPr/>
        </p:nvPicPr>
        <p:blipFill>
          <a:blip r:embed="rId5"/>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260480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05D43-8185-44E0-909F-B14132393C36}"/>
              </a:ext>
            </a:extLst>
          </p:cNvPr>
          <p:cNvSpPr>
            <a:spLocks noGrp="1"/>
          </p:cNvSpPr>
          <p:nvPr>
            <p:ph type="title"/>
          </p:nvPr>
        </p:nvSpPr>
        <p:spPr>
          <a:xfrm>
            <a:off x="1065008" y="384320"/>
            <a:ext cx="9141673" cy="891338"/>
          </a:xfrm>
        </p:spPr>
        <p:txBody>
          <a:bodyPr>
            <a:normAutofit fontScale="90000"/>
          </a:bodyPr>
          <a:lstStyle/>
          <a:p>
            <a:br>
              <a:rPr lang="nl-NL"/>
            </a:br>
            <a:r>
              <a:rPr lang="nl-NL" b="1"/>
              <a:t>                 </a:t>
            </a:r>
            <a:r>
              <a:rPr lang="nl-NL"/>
              <a:t>Wat doen de nieren?</a:t>
            </a:r>
            <a:br>
              <a:rPr lang="nl-NL"/>
            </a:br>
            <a:br>
              <a:rPr lang="nl-NL"/>
            </a:br>
            <a:endParaRPr lang="nl-NL"/>
          </a:p>
        </p:txBody>
      </p:sp>
      <p:graphicFrame>
        <p:nvGraphicFramePr>
          <p:cNvPr id="24" name="Tijdelijke aanduiding voor inhoud 2">
            <a:extLst>
              <a:ext uri="{FF2B5EF4-FFF2-40B4-BE49-F238E27FC236}">
                <a16:creationId xmlns:a16="http://schemas.microsoft.com/office/drawing/2014/main" id="{6CB75F0C-4FBD-DA97-DA7A-BB37DCD4E804}"/>
              </a:ext>
            </a:extLst>
          </p:cNvPr>
          <p:cNvGraphicFramePr>
            <a:graphicFrameLocks noGrp="1"/>
          </p:cNvGraphicFramePr>
          <p:nvPr>
            <p:ph idx="1"/>
            <p:extLst>
              <p:ext uri="{D42A27DB-BD31-4B8C-83A1-F6EECF244321}">
                <p14:modId xmlns:p14="http://schemas.microsoft.com/office/powerpoint/2010/main" val="3593339430"/>
              </p:ext>
            </p:extLst>
          </p:nvPr>
        </p:nvGraphicFramePr>
        <p:xfrm>
          <a:off x="3048847" y="939114"/>
          <a:ext cx="4454526" cy="5534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Afbeelding met persoon, horloge, tekst, Hoofdtelefoon&#10;&#10;Door AI gegenereerde inhoud is mogelijk onjuist.">
            <a:extLst>
              <a:ext uri="{FF2B5EF4-FFF2-40B4-BE49-F238E27FC236}">
                <a16:creationId xmlns:a16="http://schemas.microsoft.com/office/drawing/2014/main" id="{473E787F-91DA-4FC0-B7B8-794686B132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967" t="3785" r="33754" b="20777"/>
          <a:stretch/>
        </p:blipFill>
        <p:spPr bwMode="auto">
          <a:xfrm>
            <a:off x="1869729" y="3234566"/>
            <a:ext cx="1004195" cy="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descr="Afbeelding met schedel, bot, skelet&#10;&#10;Door AI gegenereerde inhoud is mogelijk onjuist.">
            <a:extLst>
              <a:ext uri="{FF2B5EF4-FFF2-40B4-BE49-F238E27FC236}">
                <a16:creationId xmlns:a16="http://schemas.microsoft.com/office/drawing/2014/main" id="{B4F15F35-CBDD-427C-9A3E-3672A991A53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7015"/>
          <a:stretch/>
        </p:blipFill>
        <p:spPr>
          <a:xfrm>
            <a:off x="1881879" y="4223732"/>
            <a:ext cx="1004195" cy="848276"/>
          </a:xfrm>
          <a:prstGeom prst="rect">
            <a:avLst/>
          </a:prstGeom>
        </p:spPr>
      </p:pic>
      <p:pic>
        <p:nvPicPr>
          <p:cNvPr id="8" name="Afbeelding 7" descr="Afbeelding met container, bak, Container, Afvalbak&#10;&#10;Door AI gegenereerde inhoud is mogelijk onjuist.">
            <a:extLst>
              <a:ext uri="{FF2B5EF4-FFF2-40B4-BE49-F238E27FC236}">
                <a16:creationId xmlns:a16="http://schemas.microsoft.com/office/drawing/2014/main" id="{B00AD5AA-878E-47EB-B5FF-D46262C9DDC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429" r="3327"/>
          <a:stretch/>
        </p:blipFill>
        <p:spPr>
          <a:xfrm>
            <a:off x="1881879" y="2187659"/>
            <a:ext cx="1004195" cy="955184"/>
          </a:xfrm>
          <a:prstGeom prst="rect">
            <a:avLst/>
          </a:prstGeom>
        </p:spPr>
      </p:pic>
      <p:sp>
        <p:nvSpPr>
          <p:cNvPr id="4" name="Tekstvak 3">
            <a:extLst>
              <a:ext uri="{FF2B5EF4-FFF2-40B4-BE49-F238E27FC236}">
                <a16:creationId xmlns:a16="http://schemas.microsoft.com/office/drawing/2014/main" id="{4B40A0FE-30F2-7E22-85D0-A92D6A3E25D5}"/>
              </a:ext>
            </a:extLst>
          </p:cNvPr>
          <p:cNvSpPr txBox="1"/>
          <p:nvPr/>
        </p:nvSpPr>
        <p:spPr>
          <a:xfrm>
            <a:off x="7579435" y="1719619"/>
            <a:ext cx="2268899" cy="523220"/>
          </a:xfrm>
          <a:prstGeom prst="rect">
            <a:avLst/>
          </a:prstGeom>
          <a:noFill/>
        </p:spPr>
        <p:txBody>
          <a:bodyPr wrap="square" rtlCol="0">
            <a:spAutoFit/>
          </a:bodyPr>
          <a:lstStyle/>
          <a:p>
            <a:r>
              <a:rPr lang="nl-NL" sz="2800" b="1"/>
              <a:t>         Urine</a:t>
            </a:r>
          </a:p>
        </p:txBody>
      </p:sp>
      <p:sp>
        <p:nvSpPr>
          <p:cNvPr id="12" name="Rechteraccolade 11">
            <a:extLst>
              <a:ext uri="{FF2B5EF4-FFF2-40B4-BE49-F238E27FC236}">
                <a16:creationId xmlns:a16="http://schemas.microsoft.com/office/drawing/2014/main" id="{54697F97-BFF5-84C1-E1CD-9B55D8A16485}"/>
              </a:ext>
            </a:extLst>
          </p:cNvPr>
          <p:cNvSpPr/>
          <p:nvPr/>
        </p:nvSpPr>
        <p:spPr>
          <a:xfrm>
            <a:off x="7482412" y="1450373"/>
            <a:ext cx="545561" cy="147457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10" name="Picture 9" descr="Afbeelding met Lettertype, logo, tekst, Graphics&#10;&#10;Door AI gegenereerde inhoud is mogelijk onjuist.">
            <a:extLst>
              <a:ext uri="{FF2B5EF4-FFF2-40B4-BE49-F238E27FC236}">
                <a16:creationId xmlns:a16="http://schemas.microsoft.com/office/drawing/2014/main" id="{216BBACE-BB70-BD44-40BD-337333191525}"/>
              </a:ext>
            </a:extLst>
          </p:cNvPr>
          <p:cNvPicPr>
            <a:picLocks noChangeAspect="1"/>
          </p:cNvPicPr>
          <p:nvPr/>
        </p:nvPicPr>
        <p:blipFill>
          <a:blip r:embed="rId11"/>
          <a:stretch>
            <a:fillRect/>
          </a:stretch>
        </p:blipFill>
        <p:spPr>
          <a:xfrm>
            <a:off x="125940" y="5663202"/>
            <a:ext cx="664522" cy="1048603"/>
          </a:xfrm>
          <a:prstGeom prst="rect">
            <a:avLst/>
          </a:prstGeom>
        </p:spPr>
      </p:pic>
      <p:pic>
        <p:nvPicPr>
          <p:cNvPr id="13" name="Picture 3">
            <a:extLst>
              <a:ext uri="{FF2B5EF4-FFF2-40B4-BE49-F238E27FC236}">
                <a16:creationId xmlns:a16="http://schemas.microsoft.com/office/drawing/2014/main" id="{142EF523-F85D-4623-9536-39755552E52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1482" b="12019"/>
          <a:stretch/>
        </p:blipFill>
        <p:spPr bwMode="auto">
          <a:xfrm>
            <a:off x="1871174" y="5213112"/>
            <a:ext cx="1004194" cy="80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vloeistof, Drinkgerei, Oplossing, tafelgerei&#10;&#10;Door AI gegenereerde inhoud is mogelijk onjuist.">
            <a:extLst>
              <a:ext uri="{FF2B5EF4-FFF2-40B4-BE49-F238E27FC236}">
                <a16:creationId xmlns:a16="http://schemas.microsoft.com/office/drawing/2014/main" id="{9CCA7B8F-5518-14BE-255B-B3CD877BA16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4893" r="28461"/>
          <a:stretch/>
        </p:blipFill>
        <p:spPr>
          <a:xfrm>
            <a:off x="1881880" y="1139409"/>
            <a:ext cx="1004195" cy="947229"/>
          </a:xfrm>
          <a:prstGeom prst="rect">
            <a:avLst/>
          </a:prstGeom>
        </p:spPr>
      </p:pic>
    </p:spTree>
    <p:extLst>
      <p:ext uri="{BB962C8B-B14F-4D97-AF65-F5344CB8AC3E}">
        <p14:creationId xmlns:p14="http://schemas.microsoft.com/office/powerpoint/2010/main" val="365796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3237BE7-6B14-389B-8F2D-7F948E9B42BD}"/>
              </a:ext>
            </a:extLst>
          </p:cNvPr>
          <p:cNvSpPr>
            <a:spLocks noGrp="1"/>
          </p:cNvSpPr>
          <p:nvPr>
            <p:ph type="title"/>
          </p:nvPr>
        </p:nvSpPr>
        <p:spPr>
          <a:xfrm>
            <a:off x="838200" y="184805"/>
            <a:ext cx="10515600" cy="1505883"/>
          </a:xfrm>
        </p:spPr>
        <p:txBody>
          <a:bodyPr anchor="ctr">
            <a:normAutofit/>
          </a:bodyPr>
          <a:lstStyle/>
          <a:p>
            <a:pPr algn="ctr"/>
            <a:r>
              <a:rPr lang="nl-NL" sz="4000"/>
              <a:t>Van normale nierfunctie naar nierfalen</a:t>
            </a:r>
          </a:p>
        </p:txBody>
      </p:sp>
      <p:pic>
        <p:nvPicPr>
          <p:cNvPr id="4" name="Picture 4">
            <a:extLst>
              <a:ext uri="{FF2B5EF4-FFF2-40B4-BE49-F238E27FC236}">
                <a16:creationId xmlns:a16="http://schemas.microsoft.com/office/drawing/2014/main" id="{0BC0A103-5745-227F-9E24-18F985D14D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3709" y="1390389"/>
            <a:ext cx="7557425" cy="5819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 met Lettertype, logo, tekst, Graphics&#10;&#10;Door AI gegenereerde inhoud is mogelijk onjuist.">
            <a:extLst>
              <a:ext uri="{FF2B5EF4-FFF2-40B4-BE49-F238E27FC236}">
                <a16:creationId xmlns:a16="http://schemas.microsoft.com/office/drawing/2014/main" id="{2BEC6D39-EA7C-CCE3-6885-AD5CC3949BC8}"/>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83423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clipart, tekenfilm, tekening, Kinderkunst&#10;&#10;Automatisch gegenereerde beschrijving">
            <a:extLst>
              <a:ext uri="{FF2B5EF4-FFF2-40B4-BE49-F238E27FC236}">
                <a16:creationId xmlns:a16="http://schemas.microsoft.com/office/drawing/2014/main" id="{6200A15F-7162-AD36-FB6A-26BCF955B667}"/>
              </a:ext>
            </a:extLst>
          </p:cNvPr>
          <p:cNvPicPr>
            <a:picLocks noChangeAspect="1"/>
          </p:cNvPicPr>
          <p:nvPr/>
        </p:nvPicPr>
        <p:blipFill>
          <a:blip r:embed="rId3"/>
          <a:stretch>
            <a:fillRect/>
          </a:stretch>
        </p:blipFill>
        <p:spPr>
          <a:xfrm>
            <a:off x="9016127" y="570910"/>
            <a:ext cx="2596212" cy="2264608"/>
          </a:xfrm>
          <a:prstGeom prst="rect">
            <a:avLst/>
          </a:prstGeom>
        </p:spPr>
      </p:pic>
      <p:pic>
        <p:nvPicPr>
          <p:cNvPr id="87" name="Afbeelding 86" descr="Afbeelding met clipart, ontwerp, creativiteit&#10;&#10;Automatisch gegenereerde beschrijving">
            <a:extLst>
              <a:ext uri="{FF2B5EF4-FFF2-40B4-BE49-F238E27FC236}">
                <a16:creationId xmlns:a16="http://schemas.microsoft.com/office/drawing/2014/main" id="{4361B93E-55AC-6CAD-0C01-2FB7E33DFF47}"/>
              </a:ext>
            </a:extLst>
          </p:cNvPr>
          <p:cNvPicPr>
            <a:picLocks noChangeAspect="1"/>
          </p:cNvPicPr>
          <p:nvPr/>
        </p:nvPicPr>
        <p:blipFill>
          <a:blip r:embed="rId4"/>
          <a:stretch>
            <a:fillRect/>
          </a:stretch>
        </p:blipFill>
        <p:spPr>
          <a:xfrm>
            <a:off x="6026418" y="507356"/>
            <a:ext cx="2648759" cy="2648759"/>
          </a:xfrm>
          <a:prstGeom prst="rect">
            <a:avLst/>
          </a:prstGeom>
        </p:spPr>
      </p:pic>
      <p:sp>
        <p:nvSpPr>
          <p:cNvPr id="3" name="Tijdelijke aanduiding voor inhoud 2">
            <a:extLst>
              <a:ext uri="{FF2B5EF4-FFF2-40B4-BE49-F238E27FC236}">
                <a16:creationId xmlns:a16="http://schemas.microsoft.com/office/drawing/2014/main" id="{EA211FFC-E3A2-4716-BFF3-5D891DAD7468}"/>
              </a:ext>
            </a:extLst>
          </p:cNvPr>
          <p:cNvSpPr>
            <a:spLocks noGrp="1"/>
          </p:cNvSpPr>
          <p:nvPr>
            <p:ph idx="1"/>
          </p:nvPr>
        </p:nvSpPr>
        <p:spPr>
          <a:xfrm>
            <a:off x="7379506" y="4608844"/>
            <a:ext cx="5366610" cy="1758732"/>
          </a:xfrm>
        </p:spPr>
        <p:txBody>
          <a:bodyPr>
            <a:normAutofit/>
          </a:bodyPr>
          <a:lstStyle/>
          <a:p>
            <a:endParaRPr lang="nl-NL" sz="1800">
              <a:solidFill>
                <a:srgbClr val="FFFFFF"/>
              </a:solidFill>
            </a:endParaRPr>
          </a:p>
          <a:p>
            <a:endParaRPr lang="nl-NL" sz="1800">
              <a:solidFill>
                <a:srgbClr val="FFFFFF"/>
              </a:solidFill>
            </a:endParaRPr>
          </a:p>
          <a:p>
            <a:pPr marL="0" indent="0">
              <a:buNone/>
            </a:pPr>
            <a:endParaRPr lang="nl-NL" sz="1800">
              <a:solidFill>
                <a:srgbClr val="FFFFFF"/>
              </a:solidFill>
            </a:endParaRPr>
          </a:p>
          <a:p>
            <a:endParaRPr lang="nl-NL" sz="1800">
              <a:solidFill>
                <a:srgbClr val="FFFFFF"/>
              </a:solidFill>
            </a:endParaRPr>
          </a:p>
        </p:txBody>
      </p:sp>
      <p:sp>
        <p:nvSpPr>
          <p:cNvPr id="90" name="Tekstvak 89">
            <a:extLst>
              <a:ext uri="{FF2B5EF4-FFF2-40B4-BE49-F238E27FC236}">
                <a16:creationId xmlns:a16="http://schemas.microsoft.com/office/drawing/2014/main" id="{39846A8B-5A10-D909-E543-4F4AE526E2F3}"/>
              </a:ext>
            </a:extLst>
          </p:cNvPr>
          <p:cNvSpPr txBox="1"/>
          <p:nvPr/>
        </p:nvSpPr>
        <p:spPr>
          <a:xfrm>
            <a:off x="1698645" y="3156115"/>
            <a:ext cx="184731" cy="369332"/>
          </a:xfrm>
          <a:prstGeom prst="rect">
            <a:avLst/>
          </a:prstGeom>
          <a:noFill/>
        </p:spPr>
        <p:txBody>
          <a:bodyPr wrap="none" rtlCol="0">
            <a:spAutoFit/>
          </a:bodyPr>
          <a:lstStyle/>
          <a:p>
            <a:endParaRPr lang="nl-NL"/>
          </a:p>
        </p:txBody>
      </p:sp>
      <p:sp>
        <p:nvSpPr>
          <p:cNvPr id="92" name="Rechthoek 91">
            <a:extLst>
              <a:ext uri="{FF2B5EF4-FFF2-40B4-BE49-F238E27FC236}">
                <a16:creationId xmlns:a16="http://schemas.microsoft.com/office/drawing/2014/main" id="{472AF8F9-5AB0-DF17-F4C9-41409935E0DE}"/>
              </a:ext>
            </a:extLst>
          </p:cNvPr>
          <p:cNvSpPr/>
          <p:nvPr/>
        </p:nvSpPr>
        <p:spPr>
          <a:xfrm>
            <a:off x="6003635" y="2967335"/>
            <a:ext cx="184730" cy="923330"/>
          </a:xfrm>
          <a:prstGeom prst="rect">
            <a:avLst/>
          </a:prstGeom>
          <a:noFill/>
        </p:spPr>
        <p:txBody>
          <a:bodyPr wrap="none" lIns="91440" tIns="45720" rIns="91440" bIns="45720">
            <a:spAutoFit/>
          </a:bodyPr>
          <a:lstStyle/>
          <a:p>
            <a:pPr algn="ctr"/>
            <a:endParaRPr lang="nl-NL" sz="5400" b="0" cap="none" spc="0">
              <a:ln w="0"/>
              <a:solidFill>
                <a:schemeClr val="accent1"/>
              </a:solidFill>
              <a:effectLst>
                <a:outerShdw blurRad="38100" dist="25400" dir="5400000" algn="ctr" rotWithShape="0">
                  <a:srgbClr val="6E747A">
                    <a:alpha val="43000"/>
                  </a:srgbClr>
                </a:outerShdw>
              </a:effectLst>
            </a:endParaRPr>
          </a:p>
        </p:txBody>
      </p:sp>
      <p:sp>
        <p:nvSpPr>
          <p:cNvPr id="101" name="Rechthoek 100">
            <a:extLst>
              <a:ext uri="{FF2B5EF4-FFF2-40B4-BE49-F238E27FC236}">
                <a16:creationId xmlns:a16="http://schemas.microsoft.com/office/drawing/2014/main" id="{7F59F098-17FB-2A92-5E30-6EA8DDE18210}"/>
              </a:ext>
            </a:extLst>
          </p:cNvPr>
          <p:cNvSpPr/>
          <p:nvPr/>
        </p:nvSpPr>
        <p:spPr>
          <a:xfrm>
            <a:off x="0" y="6226963"/>
            <a:ext cx="6260123" cy="6310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200"/>
              <a:t>erfelijke nierziekten            onbekend</a:t>
            </a:r>
          </a:p>
        </p:txBody>
      </p:sp>
      <p:pic>
        <p:nvPicPr>
          <p:cNvPr id="103" name="Picture 9" descr="Afbeelding met Lettertype, logo, tekst, Graphics&#10;&#10;Door AI gegenereerde inhoud is mogelijk onjuist.">
            <a:extLst>
              <a:ext uri="{FF2B5EF4-FFF2-40B4-BE49-F238E27FC236}">
                <a16:creationId xmlns:a16="http://schemas.microsoft.com/office/drawing/2014/main" id="{F43B4EB6-943D-86B5-A0FD-9BC6375F1620}"/>
              </a:ext>
            </a:extLst>
          </p:cNvPr>
          <p:cNvPicPr>
            <a:picLocks noChangeAspect="1"/>
          </p:cNvPicPr>
          <p:nvPr/>
        </p:nvPicPr>
        <p:blipFill>
          <a:blip r:embed="rId5"/>
          <a:stretch>
            <a:fillRect/>
          </a:stretch>
        </p:blipFill>
        <p:spPr>
          <a:xfrm>
            <a:off x="11527478" y="5835296"/>
            <a:ext cx="664522" cy="1048603"/>
          </a:xfrm>
          <a:prstGeom prst="rect">
            <a:avLst/>
          </a:prstGeom>
        </p:spPr>
      </p:pic>
      <p:pic>
        <p:nvPicPr>
          <p:cNvPr id="5" name="Afbeelding 4" descr="Afbeelding met bril, kleding, clipart, tekening&#10;&#10;Automatisch gegenereerde beschrijving">
            <a:extLst>
              <a:ext uri="{FF2B5EF4-FFF2-40B4-BE49-F238E27FC236}">
                <a16:creationId xmlns:a16="http://schemas.microsoft.com/office/drawing/2014/main" id="{96FB0037-22BF-38E0-DDD3-723324D21DC0}"/>
              </a:ext>
            </a:extLst>
          </p:cNvPr>
          <p:cNvPicPr>
            <a:picLocks noChangeAspect="1"/>
          </p:cNvPicPr>
          <p:nvPr/>
        </p:nvPicPr>
        <p:blipFill>
          <a:blip r:embed="rId6"/>
          <a:stretch>
            <a:fillRect/>
          </a:stretch>
        </p:blipFill>
        <p:spPr>
          <a:xfrm>
            <a:off x="3430206" y="3799272"/>
            <a:ext cx="2596212" cy="2596212"/>
          </a:xfrm>
          <a:prstGeom prst="rect">
            <a:avLst/>
          </a:prstGeom>
        </p:spPr>
      </p:pic>
      <p:pic>
        <p:nvPicPr>
          <p:cNvPr id="7" name="Afbeelding 6" descr="Afbeelding met hart, illustratie&#10;&#10;Automatisch gegenereerde beschrijving">
            <a:extLst>
              <a:ext uri="{FF2B5EF4-FFF2-40B4-BE49-F238E27FC236}">
                <a16:creationId xmlns:a16="http://schemas.microsoft.com/office/drawing/2014/main" id="{40EF5380-EB61-BC5F-1547-80C6B4008288}"/>
              </a:ext>
            </a:extLst>
          </p:cNvPr>
          <p:cNvPicPr>
            <a:picLocks noChangeAspect="1"/>
          </p:cNvPicPr>
          <p:nvPr/>
        </p:nvPicPr>
        <p:blipFill rotWithShape="1">
          <a:blip r:embed="rId7"/>
          <a:srcRect l="1534" t="1482" r="3326" b="15898"/>
          <a:stretch/>
        </p:blipFill>
        <p:spPr>
          <a:xfrm>
            <a:off x="391957" y="3925866"/>
            <a:ext cx="2613376" cy="1900678"/>
          </a:xfrm>
          <a:prstGeom prst="rect">
            <a:avLst/>
          </a:prstGeom>
        </p:spPr>
      </p:pic>
      <p:pic>
        <p:nvPicPr>
          <p:cNvPr id="8" name="Picture 2" descr="Blood, diabetes, level, sugar, test icon - Download on Iconfinder">
            <a:extLst>
              <a:ext uri="{FF2B5EF4-FFF2-40B4-BE49-F238E27FC236}">
                <a16:creationId xmlns:a16="http://schemas.microsoft.com/office/drawing/2014/main" id="{A940838E-EB6D-6CD3-4B65-5846248117E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32432" y="0"/>
            <a:ext cx="2572901" cy="257290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822D3AF-FD17-3575-DD80-A6EBAE7DFB17}"/>
              </a:ext>
            </a:extLst>
          </p:cNvPr>
          <p:cNvSpPr/>
          <p:nvPr/>
        </p:nvSpPr>
        <p:spPr>
          <a:xfrm>
            <a:off x="5375289" y="2967335"/>
            <a:ext cx="1441420" cy="923330"/>
          </a:xfrm>
          <a:prstGeom prst="rect">
            <a:avLst/>
          </a:prstGeom>
          <a:noFill/>
        </p:spPr>
        <p:txBody>
          <a:bodyPr wrap="none" lIns="91440" tIns="45720" rIns="91440" bIns="45720">
            <a:spAutoFit/>
          </a:bodyPr>
          <a:lstStyle/>
          <a:p>
            <a:pPr algn="ctr"/>
            <a:r>
              <a:rPr lang="nl-NL" sz="5400" b="0" cap="none" spc="0">
                <a:ln w="0"/>
                <a:solidFill>
                  <a:schemeClr val="tx1"/>
                </a:solidFill>
                <a:effectLst>
                  <a:outerShdw blurRad="38100" dist="19050" dir="2700000" algn="tl" rotWithShape="0">
                    <a:schemeClr val="dk1">
                      <a:alpha val="40000"/>
                    </a:schemeClr>
                  </a:outerShdw>
                </a:effectLst>
              </a:rPr>
              <a:t>        </a:t>
            </a:r>
          </a:p>
        </p:txBody>
      </p:sp>
      <p:sp>
        <p:nvSpPr>
          <p:cNvPr id="9" name="Tekstvak 8">
            <a:extLst>
              <a:ext uri="{FF2B5EF4-FFF2-40B4-BE49-F238E27FC236}">
                <a16:creationId xmlns:a16="http://schemas.microsoft.com/office/drawing/2014/main" id="{CD239816-85D5-4E28-E6D5-31653AA2D582}"/>
              </a:ext>
            </a:extLst>
          </p:cNvPr>
          <p:cNvSpPr txBox="1"/>
          <p:nvPr/>
        </p:nvSpPr>
        <p:spPr>
          <a:xfrm>
            <a:off x="6188365" y="4691539"/>
            <a:ext cx="5611678" cy="1323439"/>
          </a:xfrm>
          <a:prstGeom prst="rect">
            <a:avLst/>
          </a:prstGeom>
          <a:noFill/>
        </p:spPr>
        <p:txBody>
          <a:bodyPr wrap="square" rtlCol="0">
            <a:spAutoFit/>
          </a:bodyPr>
          <a:lstStyle/>
          <a:p>
            <a:pPr algn="ctr"/>
            <a:r>
              <a:rPr lang="nl-NL" sz="4000">
                <a:latin typeface="+mj-lt"/>
              </a:rPr>
              <a:t>Mogelijke oorzaken nierziekten</a:t>
            </a:r>
          </a:p>
        </p:txBody>
      </p:sp>
      <p:sp>
        <p:nvSpPr>
          <p:cNvPr id="12" name="Titel 11">
            <a:extLst>
              <a:ext uri="{FF2B5EF4-FFF2-40B4-BE49-F238E27FC236}">
                <a16:creationId xmlns:a16="http://schemas.microsoft.com/office/drawing/2014/main" id="{3EBE56D4-BE13-F3E5-B70B-5DF5CE41170D}"/>
              </a:ext>
            </a:extLst>
          </p:cNvPr>
          <p:cNvSpPr>
            <a:spLocks noGrp="1"/>
          </p:cNvSpPr>
          <p:nvPr>
            <p:ph type="title"/>
          </p:nvPr>
        </p:nvSpPr>
        <p:spPr>
          <a:xfrm>
            <a:off x="273133" y="2835517"/>
            <a:ext cx="11526910" cy="923330"/>
          </a:xfrm>
        </p:spPr>
        <p:txBody>
          <a:bodyPr>
            <a:normAutofit/>
          </a:bodyPr>
          <a:lstStyle/>
          <a:p>
            <a:r>
              <a:rPr lang="nl-NL" sz="2200">
                <a:latin typeface="+mn-lt"/>
              </a:rPr>
              <a:t>suikerziekte                     hoge bloeddruk		      medicijnen		      ontsteking in de nieren</a:t>
            </a:r>
          </a:p>
        </p:txBody>
      </p:sp>
      <p:pic>
        <p:nvPicPr>
          <p:cNvPr id="1030" name="Picture 6" descr="Hoge bloeddruk, hypertensie en gezondheidszorgconcept met elektronische  tonometer en hart | Premium Vector">
            <a:extLst>
              <a:ext uri="{FF2B5EF4-FFF2-40B4-BE49-F238E27FC236}">
                <a16:creationId xmlns:a16="http://schemas.microsoft.com/office/drawing/2014/main" id="{111B2600-B4C8-31D3-36D7-47569AD45A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2094" y="180535"/>
            <a:ext cx="2786800" cy="27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89" name="Rectangle 3180">
            <a:extLst>
              <a:ext uri="{FF2B5EF4-FFF2-40B4-BE49-F238E27FC236}">
                <a16:creationId xmlns:a16="http://schemas.microsoft.com/office/drawing/2014/main" id="{33E5684F-9524-414B-ADBE-BAE7E0D73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805D43-8185-44E0-909F-B14132393C36}"/>
              </a:ext>
            </a:extLst>
          </p:cNvPr>
          <p:cNvSpPr>
            <a:spLocks noGrp="1"/>
          </p:cNvSpPr>
          <p:nvPr>
            <p:ph type="title"/>
          </p:nvPr>
        </p:nvSpPr>
        <p:spPr>
          <a:xfrm>
            <a:off x="838200" y="0"/>
            <a:ext cx="5083629" cy="1391739"/>
          </a:xfrm>
        </p:spPr>
        <p:txBody>
          <a:bodyPr>
            <a:noAutofit/>
          </a:bodyPr>
          <a:lstStyle/>
          <a:p>
            <a:r>
              <a:rPr lang="nl-NL" sz="4000"/>
              <a:t>Lichamelijke klachten </a:t>
            </a:r>
          </a:p>
        </p:txBody>
      </p:sp>
      <p:sp>
        <p:nvSpPr>
          <p:cNvPr id="3" name="Tijdelijke aanduiding voor inhoud 2">
            <a:extLst>
              <a:ext uri="{FF2B5EF4-FFF2-40B4-BE49-F238E27FC236}">
                <a16:creationId xmlns:a16="http://schemas.microsoft.com/office/drawing/2014/main" id="{EA211FFC-E3A2-4716-BFF3-5D891DAD7468}"/>
              </a:ext>
            </a:extLst>
          </p:cNvPr>
          <p:cNvSpPr>
            <a:spLocks noGrp="1"/>
          </p:cNvSpPr>
          <p:nvPr>
            <p:ph idx="1"/>
          </p:nvPr>
        </p:nvSpPr>
        <p:spPr>
          <a:xfrm>
            <a:off x="838200" y="821926"/>
            <a:ext cx="4468812" cy="5300378"/>
          </a:xfrm>
        </p:spPr>
        <p:txBody>
          <a:bodyPr>
            <a:noAutofit/>
          </a:bodyPr>
          <a:lstStyle/>
          <a:p>
            <a:pPr>
              <a:lnSpc>
                <a:spcPct val="100000"/>
              </a:lnSpc>
            </a:pPr>
            <a:endParaRPr lang="nl-NL" sz="2400"/>
          </a:p>
          <a:p>
            <a:pPr>
              <a:lnSpc>
                <a:spcPct val="100000"/>
              </a:lnSpc>
            </a:pPr>
            <a:r>
              <a:rPr lang="nl-NL" sz="2400"/>
              <a:t> Toenemende vermoeidheid en conditieproblemen</a:t>
            </a:r>
          </a:p>
          <a:p>
            <a:pPr>
              <a:lnSpc>
                <a:spcPct val="100000"/>
              </a:lnSpc>
            </a:pPr>
            <a:r>
              <a:rPr lang="nl-NL" sz="2400"/>
              <a:t> Misselijkheid en/of braken</a:t>
            </a:r>
          </a:p>
          <a:p>
            <a:pPr>
              <a:lnSpc>
                <a:spcPct val="100000"/>
              </a:lnSpc>
            </a:pPr>
            <a:r>
              <a:rPr lang="nl-NL" sz="2400"/>
              <a:t> Verminderde eetlust / afvallen</a:t>
            </a:r>
            <a:endParaRPr lang="nl-NL" sz="2400">
              <a:ea typeface="Calibri"/>
              <a:cs typeface="Calibri"/>
            </a:endParaRPr>
          </a:p>
          <a:p>
            <a:pPr>
              <a:lnSpc>
                <a:spcPct val="100000"/>
              </a:lnSpc>
            </a:pPr>
            <a:r>
              <a:rPr lang="nl-NL" sz="2400"/>
              <a:t> Spierkrampen</a:t>
            </a:r>
            <a:endParaRPr lang="nl-NL" sz="2400">
              <a:ea typeface="Calibri"/>
              <a:cs typeface="Calibri"/>
            </a:endParaRPr>
          </a:p>
          <a:p>
            <a:pPr>
              <a:lnSpc>
                <a:spcPct val="100000"/>
              </a:lnSpc>
            </a:pPr>
            <a:r>
              <a:rPr lang="nl-NL" sz="2400"/>
              <a:t> Jeuk en een droge huid</a:t>
            </a:r>
          </a:p>
          <a:p>
            <a:pPr>
              <a:lnSpc>
                <a:spcPct val="100000"/>
              </a:lnSpc>
            </a:pPr>
            <a:r>
              <a:rPr lang="nl-NL" sz="2400"/>
              <a:t> Vasthouden van vocht (oedeem)</a:t>
            </a:r>
          </a:p>
          <a:p>
            <a:pPr>
              <a:lnSpc>
                <a:spcPct val="100000"/>
              </a:lnSpc>
            </a:pPr>
            <a:r>
              <a:rPr lang="nl-NL" sz="2400"/>
              <a:t> Koud hebben </a:t>
            </a:r>
          </a:p>
          <a:p>
            <a:pPr marL="0" indent="0">
              <a:buNone/>
            </a:pPr>
            <a:endParaRPr lang="nl-NL" sz="2400"/>
          </a:p>
        </p:txBody>
      </p:sp>
      <p:pic>
        <p:nvPicPr>
          <p:cNvPr id="3078" name="Picture 6" descr="Het Meisje Dat Van De Peuter Aan Misselijkheid Lijdt De Kunst Van De  Griepsymptoomklem Volledige Lengte Stockvectorkunst en meer beelden van  Alleen kinderen - iStock">
            <a:extLst>
              <a:ext uri="{FF2B5EF4-FFF2-40B4-BE49-F238E27FC236}">
                <a16:creationId xmlns:a16="http://schemas.microsoft.com/office/drawing/2014/main" id="{D48B9F0B-6973-275B-B80B-02A3EB0C6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29" r="-1" b="20628"/>
          <a:stretch>
            <a:fillRect/>
          </a:stretch>
        </p:blipFill>
        <p:spPr bwMode="auto">
          <a:xfrm>
            <a:off x="7480205" y="695842"/>
            <a:ext cx="2120766" cy="24155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A4937F2-5B70-CA7E-FABB-4B5212A9C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 b="13727"/>
          <a:stretch>
            <a:fillRect/>
          </a:stretch>
        </p:blipFill>
        <p:spPr bwMode="auto">
          <a:xfrm>
            <a:off x="5228815" y="3429000"/>
            <a:ext cx="2120766" cy="24154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2CCB9BD-8A3F-1A3F-32D9-F9A648243F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62" r="-3" b="7511"/>
          <a:stretch>
            <a:fillRect/>
          </a:stretch>
        </p:blipFill>
        <p:spPr bwMode="auto">
          <a:xfrm>
            <a:off x="9809178" y="695869"/>
            <a:ext cx="2120766" cy="24154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atis vector afbeeldingen van Vrouw">
            <a:extLst>
              <a:ext uri="{FF2B5EF4-FFF2-40B4-BE49-F238E27FC236}">
                <a16:creationId xmlns:a16="http://schemas.microsoft.com/office/drawing/2014/main" id="{99E552F4-6FC6-B872-F619-D86E7DCBA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092" r="8071" b="2"/>
          <a:stretch>
            <a:fillRect/>
          </a:stretch>
        </p:blipFill>
        <p:spPr bwMode="auto">
          <a:xfrm>
            <a:off x="5307012" y="821926"/>
            <a:ext cx="2120766" cy="241438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Вени на ногах: лікування | Варикоз ніг ᐉ Flebolog.ua">
            <a:extLst>
              <a:ext uri="{FF2B5EF4-FFF2-40B4-BE49-F238E27FC236}">
                <a16:creationId xmlns:a16="http://schemas.microsoft.com/office/drawing/2014/main" id="{342013B4-B56B-5F66-5D29-2CA3F8C040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382" r="12798" b="5"/>
          <a:stretch>
            <a:fillRect/>
          </a:stretch>
        </p:blipFill>
        <p:spPr bwMode="auto">
          <a:xfrm>
            <a:off x="9860992" y="3494462"/>
            <a:ext cx="2120766" cy="2415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4119EF-6DF9-5599-E628-43DFD5799AD7}"/>
              </a:ext>
            </a:extLst>
          </p:cNvPr>
          <p:cNvPicPr>
            <a:picLocks noChangeAspect="1"/>
          </p:cNvPicPr>
          <p:nvPr/>
        </p:nvPicPr>
        <p:blipFill>
          <a:blip r:embed="rId8"/>
          <a:stretch>
            <a:fillRect/>
          </a:stretch>
        </p:blipFill>
        <p:spPr>
          <a:xfrm>
            <a:off x="125940" y="5663202"/>
            <a:ext cx="664522" cy="1048603"/>
          </a:xfrm>
          <a:prstGeom prst="rect">
            <a:avLst/>
          </a:prstGeom>
        </p:spPr>
      </p:pic>
      <p:pic>
        <p:nvPicPr>
          <p:cNvPr id="3086" name="Picture 14" descr="Kortizon Tedavisinde Ödem Neden Oluşur ? &gt; Bilgiustam">
            <a:extLst>
              <a:ext uri="{FF2B5EF4-FFF2-40B4-BE49-F238E27FC236}">
                <a16:creationId xmlns:a16="http://schemas.microsoft.com/office/drawing/2014/main" id="{CC99766B-B68C-3858-3D02-99B50B4CF4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8926" y="3555302"/>
            <a:ext cx="2190414" cy="235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2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9BF38-2817-478C-8589-692967D9CBB4}"/>
              </a:ext>
            </a:extLst>
          </p:cNvPr>
          <p:cNvSpPr>
            <a:spLocks noGrp="1"/>
          </p:cNvSpPr>
          <p:nvPr>
            <p:ph type="title"/>
          </p:nvPr>
        </p:nvSpPr>
        <p:spPr>
          <a:xfrm>
            <a:off x="4411362" y="49708"/>
            <a:ext cx="11201116" cy="1466272"/>
          </a:xfrm>
        </p:spPr>
        <p:txBody>
          <a:bodyPr>
            <a:normAutofit/>
          </a:bodyPr>
          <a:lstStyle/>
          <a:p>
            <a:r>
              <a:rPr lang="nl-NL" sz="4000" b="1"/>
              <a:t>     </a:t>
            </a:r>
            <a:r>
              <a:rPr lang="nl-NL" sz="4000"/>
              <a:t>Mogelijke lichamelijke gevolgen</a:t>
            </a:r>
          </a:p>
        </p:txBody>
      </p:sp>
      <p:sp>
        <p:nvSpPr>
          <p:cNvPr id="5" name="Tekstvak 4">
            <a:extLst>
              <a:ext uri="{FF2B5EF4-FFF2-40B4-BE49-F238E27FC236}">
                <a16:creationId xmlns:a16="http://schemas.microsoft.com/office/drawing/2014/main" id="{BEE8F6A3-2719-46BB-BD11-DAAA0C9728EF}"/>
              </a:ext>
            </a:extLst>
          </p:cNvPr>
          <p:cNvSpPr txBox="1"/>
          <p:nvPr/>
        </p:nvSpPr>
        <p:spPr>
          <a:xfrm>
            <a:off x="5041232" y="1515979"/>
            <a:ext cx="9263814" cy="4124206"/>
          </a:xfrm>
          <a:prstGeom prst="rect">
            <a:avLst/>
          </a:prstGeom>
          <a:noFill/>
        </p:spPr>
        <p:txBody>
          <a:bodyPr wrap="square" rtlCol="0">
            <a:spAutoFit/>
          </a:bodyPr>
          <a:lstStyle/>
          <a:p>
            <a:pPr>
              <a:buFont typeface="Arial" pitchFamily="34" charset="0"/>
              <a:buChar char="•"/>
            </a:pPr>
            <a:r>
              <a:rPr lang="nl-NL" sz="2800"/>
              <a:t> Verhoogd risico hart- en vaatziekten</a:t>
            </a:r>
            <a:endParaRPr lang="nl-NL" sz="1100"/>
          </a:p>
          <a:p>
            <a:pPr>
              <a:buFont typeface="Arial" pitchFamily="34" charset="0"/>
              <a:buChar char="•"/>
            </a:pPr>
            <a:endParaRPr lang="nl-NL" sz="1100"/>
          </a:p>
          <a:p>
            <a:pPr>
              <a:buFont typeface="Arial" pitchFamily="34" charset="0"/>
              <a:buChar char="•"/>
            </a:pPr>
            <a:r>
              <a:rPr lang="nl-NL" sz="2800"/>
              <a:t> Bloedarmoede</a:t>
            </a:r>
            <a:r>
              <a:rPr lang="nl-NL" sz="1100"/>
              <a:t> </a:t>
            </a:r>
          </a:p>
          <a:p>
            <a:r>
              <a:rPr lang="nl-NL" sz="1100"/>
              <a:t>  </a:t>
            </a:r>
          </a:p>
          <a:p>
            <a:pPr>
              <a:buFont typeface="Arial" pitchFamily="34" charset="0"/>
              <a:buChar char="•"/>
            </a:pPr>
            <a:r>
              <a:rPr lang="nl-NL" sz="2800"/>
              <a:t> Verhoogde kans op infecties</a:t>
            </a:r>
          </a:p>
          <a:p>
            <a:pPr>
              <a:buFont typeface="Arial" pitchFamily="34" charset="0"/>
              <a:buChar char="•"/>
            </a:pPr>
            <a:endParaRPr lang="nl-NL" sz="1100"/>
          </a:p>
          <a:p>
            <a:pPr>
              <a:buFont typeface="Arial" pitchFamily="34" charset="0"/>
              <a:buChar char="•"/>
            </a:pPr>
            <a:r>
              <a:rPr lang="nl-NL" sz="2800"/>
              <a:t> Verstoorde botstofwisseling</a:t>
            </a:r>
          </a:p>
          <a:p>
            <a:pPr>
              <a:buFont typeface="Arial" pitchFamily="34" charset="0"/>
              <a:buChar char="•"/>
            </a:pPr>
            <a:endParaRPr lang="nl-NL" sz="1100"/>
          </a:p>
          <a:p>
            <a:pPr>
              <a:buFont typeface="Arial" pitchFamily="34" charset="0"/>
              <a:buChar char="•"/>
            </a:pPr>
            <a:r>
              <a:rPr lang="nl-NL" sz="2800"/>
              <a:t> Stoornissen van het zenuwstelsel</a:t>
            </a:r>
          </a:p>
          <a:p>
            <a:pPr>
              <a:buFont typeface="Arial" pitchFamily="34" charset="0"/>
              <a:buChar char="•"/>
            </a:pPr>
            <a:endParaRPr lang="nl-NL" sz="1100"/>
          </a:p>
          <a:p>
            <a:pPr>
              <a:buFont typeface="Arial" pitchFamily="34" charset="0"/>
              <a:buChar char="•"/>
            </a:pPr>
            <a:r>
              <a:rPr lang="nl-NL" sz="2800"/>
              <a:t> Complicatie medicijngebruik</a:t>
            </a:r>
          </a:p>
          <a:p>
            <a:pPr>
              <a:buFont typeface="Arial" pitchFamily="34" charset="0"/>
              <a:buChar char="•"/>
            </a:pPr>
            <a:endParaRPr lang="nl-NL" sz="1100"/>
          </a:p>
          <a:p>
            <a:pPr>
              <a:buFont typeface="Arial" pitchFamily="34" charset="0"/>
              <a:buChar char="•"/>
            </a:pPr>
            <a:r>
              <a:rPr lang="nl-NL" sz="2800"/>
              <a:t> Seksuele problemen</a:t>
            </a:r>
          </a:p>
        </p:txBody>
      </p:sp>
      <p:pic>
        <p:nvPicPr>
          <p:cNvPr id="6148" name="Picture 4" descr="Gezond eten is ook goed voor de nieren">
            <a:extLst>
              <a:ext uri="{FF2B5EF4-FFF2-40B4-BE49-F238E27FC236}">
                <a16:creationId xmlns:a16="http://schemas.microsoft.com/office/drawing/2014/main" id="{A2E9C9A4-E44B-A8A9-CC1F-A5ABCD814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37" y="2021305"/>
            <a:ext cx="3621125" cy="3621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1EC0D259-133B-C82C-E7DB-928873C8A4BD}"/>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357702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9" name="Rectangle 5141">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924B3C-197D-47D4-B9EB-72191CFD699E}"/>
              </a:ext>
            </a:extLst>
          </p:cNvPr>
          <p:cNvSpPr>
            <a:spLocks noGrp="1"/>
          </p:cNvSpPr>
          <p:nvPr>
            <p:ph type="title"/>
          </p:nvPr>
        </p:nvSpPr>
        <p:spPr>
          <a:xfrm>
            <a:off x="822545" y="463390"/>
            <a:ext cx="7841344" cy="772381"/>
          </a:xfrm>
        </p:spPr>
        <p:txBody>
          <a:bodyPr vert="horz" lIns="91440" tIns="45720" rIns="91440" bIns="45720" rtlCol="0" anchor="b">
            <a:normAutofit/>
          </a:bodyPr>
          <a:lstStyle/>
          <a:p>
            <a:r>
              <a:rPr lang="en-US" sz="4000" kern="1200" err="1">
                <a:solidFill>
                  <a:schemeClr val="tx1"/>
                </a:solidFill>
                <a:latin typeface="+mj-lt"/>
                <a:ea typeface="+mj-ea"/>
                <a:cs typeface="+mj-cs"/>
              </a:rPr>
              <a:t>Psychosociale</a:t>
            </a:r>
            <a:r>
              <a:rPr lang="en-US" sz="4000" kern="1200">
                <a:solidFill>
                  <a:schemeClr val="tx1"/>
                </a:solidFill>
                <a:latin typeface="+mj-lt"/>
                <a:ea typeface="+mj-ea"/>
                <a:cs typeface="+mj-cs"/>
              </a:rPr>
              <a:t> </a:t>
            </a:r>
            <a:r>
              <a:rPr lang="en-US" sz="4000" kern="1200" err="1">
                <a:solidFill>
                  <a:schemeClr val="tx1"/>
                </a:solidFill>
                <a:latin typeface="+mj-lt"/>
                <a:ea typeface="+mj-ea"/>
                <a:cs typeface="+mj-cs"/>
              </a:rPr>
              <a:t>gevolgen</a:t>
            </a:r>
            <a:endParaRPr lang="en-US" sz="4000" kern="120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8C52428F-723F-4974-8B9C-B5E4CF2F05A5}"/>
              </a:ext>
            </a:extLst>
          </p:cNvPr>
          <p:cNvSpPr>
            <a:spLocks noGrp="1"/>
          </p:cNvSpPr>
          <p:nvPr>
            <p:ph sz="half" idx="1"/>
          </p:nvPr>
        </p:nvSpPr>
        <p:spPr>
          <a:xfrm>
            <a:off x="838199" y="1294411"/>
            <a:ext cx="4783697" cy="4825496"/>
          </a:xfrm>
        </p:spPr>
        <p:txBody>
          <a:bodyPr vert="horz" lIns="91440" tIns="45720" rIns="91440" bIns="45720" rtlCol="0">
            <a:normAutofit fontScale="85000" lnSpcReduction="20000"/>
          </a:bodyPr>
          <a:lstStyle/>
          <a:p>
            <a:pPr>
              <a:lnSpc>
                <a:spcPct val="110000"/>
              </a:lnSpc>
            </a:pPr>
            <a:endParaRPr lang="en-US" sz="2600"/>
          </a:p>
          <a:p>
            <a:pPr>
              <a:lnSpc>
                <a:spcPct val="110000"/>
              </a:lnSpc>
            </a:pPr>
            <a:r>
              <a:rPr lang="en-US" sz="2600" err="1"/>
              <a:t>Verandering</a:t>
            </a:r>
            <a:r>
              <a:rPr lang="en-US" sz="2600"/>
              <a:t> in </a:t>
            </a:r>
            <a:r>
              <a:rPr lang="en-US" sz="2600" err="1"/>
              <a:t>rolpatronen</a:t>
            </a:r>
            <a:r>
              <a:rPr lang="en-US" sz="2600"/>
              <a:t> </a:t>
            </a:r>
            <a:r>
              <a:rPr lang="en-US" sz="2600" err="1"/>
              <a:t>binnen</a:t>
            </a:r>
            <a:r>
              <a:rPr lang="en-US" sz="2600"/>
              <a:t> </a:t>
            </a:r>
            <a:r>
              <a:rPr lang="en-US" sz="2600" err="1"/>
              <a:t>relatie</a:t>
            </a:r>
            <a:r>
              <a:rPr lang="en-US" sz="2600"/>
              <a:t> en </a:t>
            </a:r>
            <a:r>
              <a:rPr lang="en-US" sz="2600" err="1"/>
              <a:t>gezin</a:t>
            </a:r>
            <a:endParaRPr lang="en-US" sz="2600"/>
          </a:p>
          <a:p>
            <a:pPr>
              <a:lnSpc>
                <a:spcPct val="110000"/>
              </a:lnSpc>
            </a:pPr>
            <a:r>
              <a:rPr lang="en-US" sz="2600" err="1"/>
              <a:t>Verminderde</a:t>
            </a:r>
            <a:r>
              <a:rPr lang="en-US" sz="2600"/>
              <a:t> </a:t>
            </a:r>
            <a:r>
              <a:rPr lang="en-US" sz="2600" err="1"/>
              <a:t>deelname</a:t>
            </a:r>
            <a:r>
              <a:rPr lang="en-US" sz="2600"/>
              <a:t> in </a:t>
            </a:r>
            <a:r>
              <a:rPr lang="en-US" sz="2600" err="1"/>
              <a:t>gezin</a:t>
            </a:r>
            <a:r>
              <a:rPr lang="en-US" sz="2600"/>
              <a:t> en </a:t>
            </a:r>
            <a:r>
              <a:rPr lang="en-US" sz="2600" err="1"/>
              <a:t>maatschappij</a:t>
            </a:r>
            <a:endParaRPr lang="en-US" sz="2600"/>
          </a:p>
          <a:p>
            <a:pPr>
              <a:lnSpc>
                <a:spcPct val="120000"/>
              </a:lnSpc>
            </a:pPr>
            <a:r>
              <a:rPr lang="en-US" sz="2600" err="1"/>
              <a:t>Financiële</a:t>
            </a:r>
            <a:r>
              <a:rPr lang="en-US" sz="2600"/>
              <a:t> </a:t>
            </a:r>
            <a:r>
              <a:rPr lang="en-US" sz="2600" err="1"/>
              <a:t>gevolgen</a:t>
            </a:r>
            <a:r>
              <a:rPr lang="en-US" sz="2600"/>
              <a:t> / </a:t>
            </a:r>
            <a:r>
              <a:rPr lang="en-US" sz="2600" err="1"/>
              <a:t>woonsituatie</a:t>
            </a:r>
            <a:endParaRPr lang="en-US" sz="2600"/>
          </a:p>
          <a:p>
            <a:pPr>
              <a:lnSpc>
                <a:spcPct val="150000"/>
              </a:lnSpc>
            </a:pPr>
            <a:r>
              <a:rPr lang="en-US" sz="2600" err="1"/>
              <a:t>Verminderde</a:t>
            </a:r>
            <a:r>
              <a:rPr lang="en-US" sz="2600"/>
              <a:t> </a:t>
            </a:r>
            <a:r>
              <a:rPr lang="en-US" sz="2600" err="1"/>
              <a:t>kwaliteit</a:t>
            </a:r>
            <a:r>
              <a:rPr lang="en-US" sz="2600"/>
              <a:t> van </a:t>
            </a:r>
            <a:r>
              <a:rPr lang="en-US" sz="2600" err="1"/>
              <a:t>leven</a:t>
            </a:r>
            <a:r>
              <a:rPr lang="en-US" sz="2600"/>
              <a:t>	                   </a:t>
            </a:r>
          </a:p>
          <a:p>
            <a:pPr>
              <a:lnSpc>
                <a:spcPct val="150000"/>
              </a:lnSpc>
            </a:pPr>
            <a:r>
              <a:rPr lang="en-US" sz="2600" err="1"/>
              <a:t>Stemmingsproblemen</a:t>
            </a:r>
            <a:endParaRPr lang="en-US" sz="2600"/>
          </a:p>
          <a:p>
            <a:pPr>
              <a:lnSpc>
                <a:spcPct val="150000"/>
              </a:lnSpc>
            </a:pPr>
            <a:r>
              <a:rPr lang="en-US" sz="2600" err="1"/>
              <a:t>Nieuwe</a:t>
            </a:r>
            <a:r>
              <a:rPr lang="en-US" sz="2600"/>
              <a:t> </a:t>
            </a:r>
            <a:r>
              <a:rPr lang="en-US" sz="2600" err="1"/>
              <a:t>leefregels</a:t>
            </a:r>
            <a:r>
              <a:rPr lang="en-US" sz="2600"/>
              <a:t> 	     </a:t>
            </a:r>
          </a:p>
          <a:p>
            <a:pPr>
              <a:lnSpc>
                <a:spcPct val="150000"/>
              </a:lnSpc>
            </a:pPr>
            <a:r>
              <a:rPr lang="en-US" sz="2600" err="1"/>
              <a:t>Rouwproces</a:t>
            </a:r>
            <a:r>
              <a:rPr lang="en-US" sz="2600"/>
              <a:t> door </a:t>
            </a:r>
            <a:r>
              <a:rPr lang="en-US" sz="2600" err="1"/>
              <a:t>verlies</a:t>
            </a:r>
            <a:r>
              <a:rPr lang="en-US" sz="2600"/>
              <a:t> </a:t>
            </a:r>
          </a:p>
          <a:p>
            <a:endParaRPr lang="en-US" sz="2000"/>
          </a:p>
        </p:txBody>
      </p:sp>
      <p:pic>
        <p:nvPicPr>
          <p:cNvPr id="4" name="Picture 4">
            <a:extLst>
              <a:ext uri="{FF2B5EF4-FFF2-40B4-BE49-F238E27FC236}">
                <a16:creationId xmlns:a16="http://schemas.microsoft.com/office/drawing/2014/main" id="{853A9AEF-A41C-248B-2C41-DD3181F3AF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6952" y="1699161"/>
            <a:ext cx="6102735" cy="3707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 met Lettertype, logo, tekst, Graphics&#10;&#10;Door AI gegenereerde inhoud is mogelijk onjuist.">
            <a:extLst>
              <a:ext uri="{FF2B5EF4-FFF2-40B4-BE49-F238E27FC236}">
                <a16:creationId xmlns:a16="http://schemas.microsoft.com/office/drawing/2014/main" id="{7EE27B0E-C934-5F2C-B35E-7D0C1AB817D7}"/>
              </a:ext>
            </a:extLst>
          </p:cNvPr>
          <p:cNvPicPr>
            <a:picLocks noChangeAspect="1"/>
          </p:cNvPicPr>
          <p:nvPr/>
        </p:nvPicPr>
        <p:blipFill>
          <a:blip r:embed="rId4"/>
          <a:stretch>
            <a:fillRect/>
          </a:stretch>
        </p:blipFill>
        <p:spPr>
          <a:xfrm>
            <a:off x="125940" y="5663202"/>
            <a:ext cx="664522" cy="1048603"/>
          </a:xfrm>
          <a:prstGeom prst="rect">
            <a:avLst/>
          </a:prstGeom>
        </p:spPr>
      </p:pic>
    </p:spTree>
    <p:extLst>
      <p:ext uri="{BB962C8B-B14F-4D97-AF65-F5344CB8AC3E}">
        <p14:creationId xmlns:p14="http://schemas.microsoft.com/office/powerpoint/2010/main" val="22632878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E05237D58B4842B9D622F175D587D3" ma:contentTypeVersion="12" ma:contentTypeDescription="Een nieuw document maken." ma:contentTypeScope="" ma:versionID="bb5c09aa9d7afa2ea965fda3c6cb27d4">
  <xsd:schema xmlns:xsd="http://www.w3.org/2001/XMLSchema" xmlns:xs="http://www.w3.org/2001/XMLSchema" xmlns:p="http://schemas.microsoft.com/office/2006/metadata/properties" xmlns:ns2="27e665da-6aad-4567-9970-08ee75a07073" xmlns:ns3="4ccf0f9c-9566-4333-abb9-0f4c6db35384" targetNamespace="http://schemas.microsoft.com/office/2006/metadata/properties" ma:root="true" ma:fieldsID="ce5b80a345c1f572614ba93a676c1980" ns2:_="" ns3:_="">
    <xsd:import namespace="27e665da-6aad-4567-9970-08ee75a07073"/>
    <xsd:import namespace="4ccf0f9c-9566-4333-abb9-0f4c6db35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665da-6aad-4567-9970-08ee75a07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b8ebf26f-2487-453b-9f91-db3fc6b73aa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cf0f9c-9566-4333-abb9-0f4c6db3538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3a1cff-e50f-4e7c-9afa-c481da8c368f}" ma:internalName="TaxCatchAll" ma:showField="CatchAllData" ma:web="4ccf0f9c-9566-4333-abb9-0f4c6db353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e665da-6aad-4567-9970-08ee75a07073">
      <Terms xmlns="http://schemas.microsoft.com/office/infopath/2007/PartnerControls"/>
    </lcf76f155ced4ddcb4097134ff3c332f>
    <TaxCatchAll xmlns="4ccf0f9c-9566-4333-abb9-0f4c6db35384" xsi:nil="true"/>
  </documentManagement>
</p:properties>
</file>

<file path=customXml/itemProps1.xml><?xml version="1.0" encoding="utf-8"?>
<ds:datastoreItem xmlns:ds="http://schemas.openxmlformats.org/officeDocument/2006/customXml" ds:itemID="{AFD42550-FFD5-4D6F-A5BF-B0D102BF6B02}">
  <ds:schemaRefs>
    <ds:schemaRef ds:uri="http://schemas.microsoft.com/sharepoint/v3/contenttype/forms"/>
  </ds:schemaRefs>
</ds:datastoreItem>
</file>

<file path=customXml/itemProps2.xml><?xml version="1.0" encoding="utf-8"?>
<ds:datastoreItem xmlns:ds="http://schemas.openxmlformats.org/officeDocument/2006/customXml" ds:itemID="{54CC9C2E-A522-4D1C-9EC3-0C6F53123809}">
  <ds:schemaRefs>
    <ds:schemaRef ds:uri="27e665da-6aad-4567-9970-08ee75a07073"/>
    <ds:schemaRef ds:uri="4ccf0f9c-9566-4333-abb9-0f4c6db353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DCFE24-7CF4-4A60-9BD3-950F9AC840B6}">
  <ds:schemaRefs>
    <ds:schemaRef ds:uri="http://www.w3.org/XML/1998/namespace"/>
    <ds:schemaRef ds:uri="http://schemas.microsoft.com/office/2006/metadata/properties"/>
    <ds:schemaRef ds:uri="http://schemas.microsoft.com/office/2006/documentManagement/types"/>
    <ds:schemaRef ds:uri="4ccf0f9c-9566-4333-abb9-0f4c6db35384"/>
    <ds:schemaRef ds:uri="27e665da-6aad-4567-9970-08ee75a07073"/>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7488</Words>
  <Application>Microsoft Office PowerPoint</Application>
  <PresentationFormat>Breedbeeld</PresentationFormat>
  <Paragraphs>799</Paragraphs>
  <Slides>39</Slides>
  <Notes>37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39</vt:i4>
      </vt:variant>
    </vt:vector>
  </HeadingPairs>
  <TitlesOfParts>
    <vt:vector size="46" baseType="lpstr">
      <vt:lpstr>Aptos</vt:lpstr>
      <vt:lpstr>Arial</vt:lpstr>
      <vt:lpstr>Arial Bold</vt:lpstr>
      <vt:lpstr>Calibri</vt:lpstr>
      <vt:lpstr>Calibri Light</vt:lpstr>
      <vt:lpstr>Open Sans</vt:lpstr>
      <vt:lpstr>Kantoorthema</vt:lpstr>
      <vt:lpstr>Voorlichtingsbijeenkomst Nierteam aan Huis</vt:lpstr>
      <vt:lpstr>Voorlichtingsbijeenkomst</vt:lpstr>
      <vt:lpstr>De nieren</vt:lpstr>
      <vt:lpstr>                  Wat doen de nieren?  </vt:lpstr>
      <vt:lpstr>Van normale nierfunctie naar nierfalen</vt:lpstr>
      <vt:lpstr>suikerziekte                     hoge bloeddruk        medicijnen        ontsteking in de nieren</vt:lpstr>
      <vt:lpstr>Lichamelijke klachten </vt:lpstr>
      <vt:lpstr>     Mogelijke lichamelijke gevolgen</vt:lpstr>
      <vt:lpstr>Psychosociale gevolgen</vt:lpstr>
      <vt:lpstr>Behandelvormen bij nierfalen</vt:lpstr>
      <vt:lpstr>Dialyse </vt:lpstr>
      <vt:lpstr>Hemodialyse (HD) = Het spoelen van je bloed</vt:lpstr>
      <vt:lpstr>Hemodialyse (HD)</vt:lpstr>
      <vt:lpstr>                                         Overdag                   in de nacht</vt:lpstr>
      <vt:lpstr>Peritoneale dialyse (PD)   </vt:lpstr>
      <vt:lpstr>Korte pauze van 10 minuten</vt:lpstr>
      <vt:lpstr>Transplantatie</vt:lpstr>
      <vt:lpstr>Voorbereiding transplantatie</vt:lpstr>
      <vt:lpstr>Voordelen niertransplantatie</vt:lpstr>
      <vt:lpstr> </vt:lpstr>
      <vt:lpstr>                          Aandachtspunten   </vt:lpstr>
      <vt:lpstr>Mogelijke psychische impact  </vt:lpstr>
      <vt:lpstr>Transplantatie met nier van overleden donor</vt:lpstr>
      <vt:lpstr>Transplantatie met nier van overleden donor</vt:lpstr>
      <vt:lpstr>Gemiddelde tijd aan dialyse in afwachting van postmortale donor nier</vt:lpstr>
      <vt:lpstr>Transplantatie met nier van levende donor</vt:lpstr>
      <vt:lpstr>Nierdonatie bij leven   Een gezond persoon staat een nier af aan iemand met een ernstige nierziekte</vt:lpstr>
      <vt:lpstr>Mogelijke gevolgen voor de donor</vt:lpstr>
      <vt:lpstr>Wie kan een nier donoren?</vt:lpstr>
      <vt:lpstr>Bloedgroepen                     Weefseltypering</vt:lpstr>
      <vt:lpstr>Cross-over donatie (ruilen van donor)</vt:lpstr>
      <vt:lpstr>Domino / Anonieme donatie</vt:lpstr>
      <vt:lpstr>Door de bloedgroep heen = ABO-i</vt:lpstr>
      <vt:lpstr>Stappenplan voor de donor</vt:lpstr>
      <vt:lpstr>Herstel donor na de operatie </vt:lpstr>
      <vt:lpstr>Vergoeding kosten donatie</vt:lpstr>
      <vt:lpstr>Websites voor meer informatie</vt:lpstr>
      <vt:lpstr>Percentage patiënten levend met functionerend transplantaat </vt:lpstr>
      <vt:lpstr>Nabespreking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Hopman, Sabine</dc:creator>
  <cp:lastModifiedBy>Marc ten Dam</cp:lastModifiedBy>
  <cp:revision>1</cp:revision>
  <dcterms:created xsi:type="dcterms:W3CDTF">2025-08-03T12:51:46Z</dcterms:created>
  <dcterms:modified xsi:type="dcterms:W3CDTF">2026-02-24T15:30:59Z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0x01010070E05237D58B4842B9D622F175D587D3</vt:lpwstr>
  </property>
  <property fmtid="{D5CDD505-2E9C-101B-9397-08002B2CF9AE}" pid="3" name="MediaServiceImageTags">
    <vt:lpwstr/>
  </property>
</Properties>
</file>